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9799638" cy="14355763"/>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11" autoAdjust="0"/>
  </p:normalViewPr>
  <p:slideViewPr>
    <p:cSldViewPr>
      <p:cViewPr>
        <p:scale>
          <a:sx n="50" d="100"/>
          <a:sy n="50" d="100"/>
        </p:scale>
        <p:origin x="114" y="8592"/>
      </p:cViewPr>
      <p:guideLst>
        <p:guide orient="horz" pos="13483"/>
        <p:guide pos="953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mz08muu\Documents\My%20Dropbox\PhD\Updated%20Files\CS3%20-%20Analysis\20111128%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lineChart>
        <c:grouping val="standard"/>
        <c:ser>
          <c:idx val="0"/>
          <c:order val="0"/>
          <c:tx>
            <c:strRef>
              <c:f>'Mean Values, Predictd and R^2'!$B$1</c:f>
              <c:strCache>
                <c:ptCount val="1"/>
                <c:pt idx="0">
                  <c:v>Method</c:v>
                </c:pt>
              </c:strCache>
            </c:strRef>
          </c:tx>
          <c:spPr>
            <a:ln w="63500"/>
          </c:spPr>
          <c:marker>
            <c:symbol val="diamond"/>
            <c:size val="20"/>
          </c:marker>
          <c:dLbls>
            <c:dLbl>
              <c:idx val="0"/>
              <c:layout>
                <c:manualLayout>
                  <c:x val="-6.576552930883656E-3"/>
                  <c:y val="-4.4588748695569655E-2"/>
                </c:manualLayout>
              </c:layout>
              <c:dLblPos val="r"/>
              <c:showVal val="1"/>
            </c:dLbl>
            <c:dLbl>
              <c:idx val="1"/>
              <c:layout>
                <c:manualLayout>
                  <c:x val="-2.3125546806648627E-3"/>
                  <c:y val="-4.0572368213009476E-2"/>
                </c:manualLayout>
              </c:layout>
              <c:dLblPos val="r"/>
              <c:showVal val="1"/>
            </c:dLbl>
            <c:dLbl>
              <c:idx val="2"/>
              <c:layout>
                <c:manualLayout>
                  <c:x val="1.6951224846894149E-2"/>
                  <c:y val="-3.6556303955981403E-2"/>
                </c:manualLayout>
              </c:layout>
              <c:dLblPos val="r"/>
              <c:showVal val="1"/>
            </c:dLbl>
            <c:dLbl>
              <c:idx val="3"/>
              <c:layout>
                <c:manualLayout>
                  <c:x val="-5.1020997375328114E-2"/>
                  <c:y val="-6.8684818012206314E-2"/>
                </c:manualLayout>
              </c:layout>
              <c:dLblPos val="r"/>
              <c:showVal val="1"/>
            </c:dLbl>
            <c:dLbl>
              <c:idx val="4"/>
              <c:layout>
                <c:manualLayout>
                  <c:x val="-5.1020997375328114E-2"/>
                  <c:y val="-0.10482939632545932"/>
                </c:manualLayout>
              </c:layout>
              <c:dLblPos val="r"/>
              <c:showVal val="1"/>
            </c:dLbl>
            <c:dLbl>
              <c:idx val="5"/>
              <c:layout>
                <c:manualLayout>
                  <c:x val="-5.3798775153105924E-2"/>
                  <c:y val="-0.12089365335357199"/>
                </c:manualLayout>
              </c:layout>
              <c:dLblPos val="r"/>
              <c:showVal val="1"/>
            </c:dLbl>
            <c:dLblPos val="t"/>
            <c:showVal val="1"/>
          </c:dLbls>
          <c:errBars>
            <c:errDir val="y"/>
            <c:errBarType val="both"/>
            <c:errValType val="cust"/>
            <c:plus>
              <c:numRef>
                <c:f>'Mean Values, Predictd and R^2'!$D$2:$D$7</c:f>
                <c:numCache>
                  <c:formatCode>General</c:formatCode>
                  <c:ptCount val="6"/>
                  <c:pt idx="0">
                    <c:v>0.2</c:v>
                  </c:pt>
                  <c:pt idx="1">
                    <c:v>0.14000000000000001</c:v>
                  </c:pt>
                  <c:pt idx="2">
                    <c:v>0.1800000000000001</c:v>
                  </c:pt>
                  <c:pt idx="3">
                    <c:v>0.12000000000000002</c:v>
                  </c:pt>
                  <c:pt idx="4">
                    <c:v>0.2</c:v>
                  </c:pt>
                  <c:pt idx="5">
                    <c:v>0.2</c:v>
                  </c:pt>
                </c:numCache>
              </c:numRef>
            </c:plus>
            <c:minus>
              <c:numRef>
                <c:f>'Mean Values, Predictd and R^2'!$D$2:$D$7</c:f>
                <c:numCache>
                  <c:formatCode>General</c:formatCode>
                  <c:ptCount val="6"/>
                  <c:pt idx="0">
                    <c:v>0.2</c:v>
                  </c:pt>
                  <c:pt idx="1">
                    <c:v>0.14000000000000001</c:v>
                  </c:pt>
                  <c:pt idx="2">
                    <c:v>0.1800000000000001</c:v>
                  </c:pt>
                  <c:pt idx="3">
                    <c:v>0.12000000000000002</c:v>
                  </c:pt>
                  <c:pt idx="4">
                    <c:v>0.2</c:v>
                  </c:pt>
                  <c:pt idx="5">
                    <c:v>0.2</c:v>
                  </c:pt>
                </c:numCache>
              </c:numRef>
            </c:minus>
            <c:spPr>
              <a:ln w="38100">
                <a:solidFill>
                  <a:schemeClr val="accent1"/>
                </a:solidFill>
                <a:tailEnd w="lg" len="lg"/>
              </a:ln>
            </c:spPr>
          </c:errBars>
          <c:cat>
            <c:strRef>
              <c:f>'Mean Values, Predictd and R^2'!$A$2:$A$7</c:f>
              <c:strCache>
                <c:ptCount val="6"/>
                <c:pt idx="0">
                  <c:v>Vision Only</c:v>
                </c:pt>
                <c:pt idx="1">
                  <c:v>Vision &amp; Sound (Piano)</c:v>
                </c:pt>
                <c:pt idx="2">
                  <c:v>Sound Only (Piano)</c:v>
                </c:pt>
                <c:pt idx="3">
                  <c:v>Vision &amp; Sound (Bird Call)</c:v>
                </c:pt>
                <c:pt idx="4">
                  <c:v>Sound Only (Bird Call)</c:v>
                </c:pt>
                <c:pt idx="5">
                  <c:v>Vision with Scale</c:v>
                </c:pt>
              </c:strCache>
            </c:strRef>
          </c:cat>
          <c:val>
            <c:numRef>
              <c:f>'Mean Values, Predictd and R^2'!$B$2:$B$7</c:f>
              <c:numCache>
                <c:formatCode>General</c:formatCode>
                <c:ptCount val="6"/>
                <c:pt idx="0">
                  <c:v>1.3900000000000001</c:v>
                </c:pt>
                <c:pt idx="1">
                  <c:v>0.60000000000000042</c:v>
                </c:pt>
                <c:pt idx="2">
                  <c:v>-2.0000000000000011E-2</c:v>
                </c:pt>
                <c:pt idx="3">
                  <c:v>0.72000000000000042</c:v>
                </c:pt>
                <c:pt idx="4">
                  <c:v>0.98</c:v>
                </c:pt>
                <c:pt idx="5">
                  <c:v>0.72000000000000042</c:v>
                </c:pt>
              </c:numCache>
            </c:numRef>
          </c:val>
        </c:ser>
        <c:dLbls>
          <c:showVal val="1"/>
        </c:dLbls>
        <c:marker val="1"/>
        <c:axId val="108552960"/>
        <c:axId val="108554880"/>
      </c:lineChart>
      <c:catAx>
        <c:axId val="108552960"/>
        <c:scaling>
          <c:orientation val="minMax"/>
        </c:scaling>
        <c:axPos val="b"/>
        <c:title>
          <c:tx>
            <c:rich>
              <a:bodyPr/>
              <a:lstStyle/>
              <a:p>
                <a:pPr>
                  <a:defRPr/>
                </a:pPr>
                <a:r>
                  <a:rPr lang="en-GB" dirty="0" smtClean="0"/>
                  <a:t>Method used to represent distance</a:t>
                </a:r>
                <a:endParaRPr lang="en-GB" dirty="0"/>
              </a:p>
            </c:rich>
          </c:tx>
          <c:layout/>
        </c:title>
        <c:tickLblPos val="nextTo"/>
        <c:crossAx val="108554880"/>
        <c:crossesAt val="-0.4"/>
        <c:auto val="1"/>
        <c:lblAlgn val="ctr"/>
        <c:lblOffset val="100"/>
      </c:catAx>
      <c:valAx>
        <c:axId val="108554880"/>
        <c:scaling>
          <c:orientation val="minMax"/>
          <c:max val="1.6"/>
        </c:scaling>
        <c:axPos val="l"/>
        <c:majorGridlines/>
        <c:title>
          <c:tx>
            <c:rich>
              <a:bodyPr rot="-5400000" vert="horz"/>
              <a:lstStyle/>
              <a:p>
                <a:pPr>
                  <a:defRPr/>
                </a:pPr>
                <a:r>
                  <a:rPr lang="en-GB" dirty="0" smtClean="0"/>
                  <a:t>Mean different to correct answer</a:t>
                </a:r>
                <a:endParaRPr lang="en-GB" dirty="0"/>
              </a:p>
            </c:rich>
          </c:tx>
          <c:layout/>
        </c:title>
        <c:numFmt formatCode="General" sourceLinked="1"/>
        <c:tickLblPos val="nextTo"/>
        <c:crossAx val="108552960"/>
        <c:crosses val="autoZero"/>
        <c:crossBetween val="between"/>
      </c:valAx>
    </c:plotArea>
    <c:plotVisOnly val="1"/>
  </c:chart>
  <c:spPr>
    <a:ln>
      <a:solidFill>
        <a:srgbClr val="4F81BD">
          <a:shade val="50000"/>
          <a:alpha val="69000"/>
        </a:srgbClr>
      </a:solidFill>
    </a:ln>
  </c:spPr>
  <c:txPr>
    <a:bodyPr/>
    <a:lstStyle/>
    <a:p>
      <a:pPr>
        <a:defRPr sz="24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8227" y="10702131"/>
            <a:ext cx="22557528" cy="227995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15123" y="10702131"/>
            <a:ext cx="67178439" cy="227995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smtClean="0"/>
              <a:t>Click to edit Master title style</a:t>
            </a:r>
            <a:endParaRPr lang="en-GB"/>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326"/>
            <a:ext cx="27251978" cy="713475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GB"/>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DEC60-B31C-44FA-8BE4-9E56297EBE59}" type="datetimeFigureOut">
              <a:rPr lang="en-GB" smtClean="0"/>
              <a:pPr/>
              <a:t>26/03/2012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98BA1-4B60-40F0-8D9E-F1D5BBB90ED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3998"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A98DEC60-B31C-44FA-8BE4-9E56297EBE59}" type="datetimeFigureOut">
              <a:rPr lang="en-GB" smtClean="0"/>
              <a:pPr/>
              <a:t>26/03/2012</a:t>
            </a:fld>
            <a:endParaRPr lang="en-GB"/>
          </a:p>
        </p:txBody>
      </p:sp>
      <p:sp>
        <p:nvSpPr>
          <p:cNvPr id="5" name="Footer Placehold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1C998BA1-4B60-40F0-8D9E-F1D5BBB90ED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chart" Target="../charts/chart1.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Clicker.JPG"/>
          <p:cNvPicPr>
            <a:picLocks noChangeAspect="1"/>
          </p:cNvPicPr>
          <p:nvPr/>
        </p:nvPicPr>
        <p:blipFill>
          <a:blip r:embed="rId2" cstate="print"/>
          <a:stretch>
            <a:fillRect/>
          </a:stretch>
        </p:blipFill>
        <p:spPr>
          <a:xfrm rot="1331864">
            <a:off x="12447053" y="22778541"/>
            <a:ext cx="5204258" cy="4880258"/>
          </a:xfrm>
          <a:prstGeom prst="rect">
            <a:avLst/>
          </a:prstGeom>
        </p:spPr>
      </p:pic>
      <p:sp>
        <p:nvSpPr>
          <p:cNvPr id="4" name="Rectangle 2"/>
          <p:cNvSpPr>
            <a:spLocks noGrp="1" noChangeArrowheads="1"/>
          </p:cNvSpPr>
          <p:nvPr>
            <p:ph type="ctrTitle"/>
          </p:nvPr>
        </p:nvSpPr>
        <p:spPr bwMode="auto">
          <a:xfrm>
            <a:off x="6138987" y="449934"/>
            <a:ext cx="18074008" cy="3456384"/>
          </a:xfrm>
          <a:noFill/>
          <a:ln>
            <a:miter lim="800000"/>
            <a:headEnd/>
            <a:tailEnd/>
          </a:ln>
        </p:spPr>
        <p:txBody>
          <a:bodyPr vert="horz" wrap="square" lIns="0" tIns="0" rIns="0" bIns="0" numCol="1" anchor="t" anchorCtr="0" compatLnSpc="1">
            <a:prstTxWarp prst="textNoShape">
              <a:avLst/>
            </a:prstTxWarp>
            <a:noAutofit/>
          </a:bodyPr>
          <a:lstStyle/>
          <a:p>
            <a:r>
              <a:rPr lang="en-GB" sz="8000" dirty="0" smtClean="0">
                <a:solidFill>
                  <a:schemeClr val="accent3">
                    <a:lumMod val="75000"/>
                  </a:schemeClr>
                </a:solidFill>
              </a:rPr>
              <a:t>Can Sound Help Represent Distance in </a:t>
            </a:r>
            <a:br>
              <a:rPr lang="en-GB" sz="8000" dirty="0" smtClean="0">
                <a:solidFill>
                  <a:schemeClr val="accent3">
                    <a:lumMod val="75000"/>
                  </a:schemeClr>
                </a:solidFill>
              </a:rPr>
            </a:br>
            <a:r>
              <a:rPr lang="en-GB" sz="8000" dirty="0" smtClean="0">
                <a:solidFill>
                  <a:schemeClr val="accent3">
                    <a:lumMod val="75000"/>
                  </a:schemeClr>
                </a:solidFill>
              </a:rPr>
              <a:t>a Landscape Visualisation Setting?</a:t>
            </a:r>
            <a:r>
              <a:rPr lang="en-GB" sz="8000" dirty="0" smtClean="0"/>
              <a:t/>
            </a:r>
            <a:br>
              <a:rPr lang="en-GB" sz="8000" dirty="0" smtClean="0"/>
            </a:br>
            <a:endParaRPr lang="en-US" sz="8000" dirty="0"/>
          </a:p>
        </p:txBody>
      </p:sp>
      <p:sp>
        <p:nvSpPr>
          <p:cNvPr id="6" name="TextBox 5"/>
          <p:cNvSpPr txBox="1"/>
          <p:nvPr/>
        </p:nvSpPr>
        <p:spPr>
          <a:xfrm>
            <a:off x="0" y="42214574"/>
            <a:ext cx="30279975" cy="369332"/>
          </a:xfrm>
          <a:prstGeom prst="rect">
            <a:avLst/>
          </a:prstGeom>
          <a:noFill/>
        </p:spPr>
        <p:txBody>
          <a:bodyPr wrap="square" rtlCol="0">
            <a:spAutoFit/>
          </a:bodyPr>
          <a:lstStyle/>
          <a:p>
            <a:pPr algn="ctr"/>
            <a:r>
              <a:rPr lang="en-GB" sz="1800" dirty="0" smtClean="0">
                <a:latin typeface="Times New Roman" pitchFamily="18" charset="0"/>
                <a:cs typeface="Times New Roman" pitchFamily="18" charset="0"/>
              </a:rPr>
              <a:t>Nick </a:t>
            </a:r>
            <a:r>
              <a:rPr lang="en-GB" sz="1800" dirty="0" smtClean="0">
                <a:latin typeface="Times New Roman" pitchFamily="18" charset="0"/>
                <a:cs typeface="Times New Roman" pitchFamily="18" charset="0"/>
              </a:rPr>
              <a:t>Bearman </a:t>
            </a:r>
            <a:r>
              <a:rPr lang="en-GB" sz="1800" dirty="0" smtClean="0">
                <a:latin typeface="Times New Roman" pitchFamily="18" charset="0"/>
                <a:cs typeface="Times New Roman" pitchFamily="18" charset="0"/>
              </a:rPr>
              <a:t>¦ </a:t>
            </a:r>
            <a:r>
              <a:rPr lang="en-GB" sz="1800" dirty="0" smtClean="0">
                <a:latin typeface="Times New Roman" pitchFamily="18" charset="0"/>
                <a:cs typeface="Times New Roman" pitchFamily="18" charset="0"/>
              </a:rPr>
              <a:t>European Centre for Environment and Human </a:t>
            </a:r>
            <a:r>
              <a:rPr lang="en-GB" sz="1800" dirty="0" smtClean="0">
                <a:latin typeface="Times New Roman" pitchFamily="18" charset="0"/>
                <a:cs typeface="Times New Roman" pitchFamily="18" charset="0"/>
              </a:rPr>
              <a:t>Health, </a:t>
            </a:r>
            <a:r>
              <a:rPr lang="en-GB" sz="1800" dirty="0" smtClean="0">
                <a:latin typeface="Times New Roman" pitchFamily="18" charset="0"/>
                <a:cs typeface="Times New Roman" pitchFamily="18" charset="0"/>
              </a:rPr>
              <a:t>Knowledge Spa, Royal Cornwall Hospital, Truro, Cornwall, TR1 </a:t>
            </a:r>
            <a:r>
              <a:rPr lang="en-GB" sz="1800" dirty="0" smtClean="0">
                <a:latin typeface="Times New Roman" pitchFamily="18" charset="0"/>
                <a:cs typeface="Times New Roman" pitchFamily="18" charset="0"/>
              </a:rPr>
              <a:t>3HD ¦</a:t>
            </a:r>
            <a:r>
              <a:rPr lang="en-GB" sz="1800" baseline="30000" dirty="0" smtClean="0">
                <a:latin typeface="Times New Roman" pitchFamily="18" charset="0"/>
                <a:cs typeface="Times New Roman" pitchFamily="18" charset="0"/>
              </a:rPr>
              <a:t> </a:t>
            </a:r>
            <a:r>
              <a:rPr lang="en-GB" sz="1800" dirty="0" smtClean="0">
                <a:latin typeface="Times New Roman" pitchFamily="18" charset="0"/>
                <a:cs typeface="Times New Roman" pitchFamily="18" charset="0"/>
              </a:rPr>
              <a:t>Tel</a:t>
            </a:r>
            <a:r>
              <a:rPr lang="en-GB" sz="1800" dirty="0" smtClean="0">
                <a:latin typeface="Times New Roman" pitchFamily="18" charset="0"/>
                <a:cs typeface="Times New Roman" pitchFamily="18" charset="0"/>
              </a:rPr>
              <a:t>: +44 (0)7717 </a:t>
            </a:r>
            <a:r>
              <a:rPr lang="en-GB" sz="1800" dirty="0" smtClean="0">
                <a:latin typeface="Times New Roman" pitchFamily="18" charset="0"/>
                <a:cs typeface="Times New Roman" pitchFamily="18" charset="0"/>
              </a:rPr>
              <a:t>745715 ¦ n.bearman@uea.ac.uk ¦</a:t>
            </a:r>
            <a:r>
              <a:rPr lang="en-GB" sz="1800" dirty="0" smtClean="0">
                <a:latin typeface="Times New Roman" pitchFamily="18" charset="0"/>
                <a:cs typeface="Times New Roman" pitchFamily="18" charset="0"/>
              </a:rPr>
              <a:t> </a:t>
            </a:r>
            <a:r>
              <a:rPr lang="en-GB" sz="1800" dirty="0" smtClean="0">
                <a:latin typeface="Times New Roman" pitchFamily="18" charset="0"/>
                <a:cs typeface="Times New Roman" pitchFamily="18" charset="0"/>
              </a:rPr>
              <a:t>¦ </a:t>
            </a:r>
            <a:r>
              <a:rPr lang="en-GB" sz="1800" dirty="0" smtClean="0">
                <a:latin typeface="Times New Roman" pitchFamily="18" charset="0"/>
                <a:cs typeface="Times New Roman" pitchFamily="18" charset="0"/>
              </a:rPr>
              <a:t>Andrew Lovett ¦ </a:t>
            </a:r>
            <a:r>
              <a:rPr lang="en-GB" sz="1800" dirty="0" smtClean="0">
                <a:latin typeface="Times New Roman" pitchFamily="18" charset="0"/>
                <a:cs typeface="Times New Roman" pitchFamily="18" charset="0"/>
              </a:rPr>
              <a:t>School </a:t>
            </a:r>
            <a:r>
              <a:rPr lang="en-GB" sz="1800" dirty="0" smtClean="0">
                <a:latin typeface="Times New Roman" pitchFamily="18" charset="0"/>
                <a:cs typeface="Times New Roman" pitchFamily="18" charset="0"/>
              </a:rPr>
              <a:t>of </a:t>
            </a:r>
            <a:r>
              <a:rPr lang="en-GB" sz="1800" dirty="0" smtClean="0">
                <a:latin typeface="Times New Roman" pitchFamily="18" charset="0"/>
                <a:cs typeface="Times New Roman" pitchFamily="18" charset="0"/>
              </a:rPr>
              <a:t>Environmental Sciences</a:t>
            </a:r>
            <a:r>
              <a:rPr lang="en-GB" sz="1800" dirty="0" smtClean="0">
                <a:latin typeface="Times New Roman" pitchFamily="18" charset="0"/>
                <a:cs typeface="Times New Roman" pitchFamily="18" charset="0"/>
              </a:rPr>
              <a:t>, University of East Anglia, Norwich, NR4 </a:t>
            </a:r>
            <a:r>
              <a:rPr lang="en-GB" sz="1800" dirty="0" smtClean="0">
                <a:latin typeface="Times New Roman" pitchFamily="18" charset="0"/>
                <a:cs typeface="Times New Roman" pitchFamily="18" charset="0"/>
              </a:rPr>
              <a:t>7TJ ¦ </a:t>
            </a:r>
            <a:r>
              <a:rPr lang="en-GB" sz="1800" dirty="0" smtClean="0">
                <a:latin typeface="Times New Roman" pitchFamily="18" charset="0"/>
                <a:cs typeface="Times New Roman" pitchFamily="18" charset="0"/>
              </a:rPr>
              <a:t>a.lovett@uea.ac.uk</a:t>
            </a:r>
            <a:endParaRPr lang="en-GB" sz="1800" dirty="0" smtClean="0">
              <a:latin typeface="Times New Roman" pitchFamily="18" charset="0"/>
              <a:cs typeface="Times New Roman" pitchFamily="18" charset="0"/>
            </a:endParaRPr>
          </a:p>
        </p:txBody>
      </p:sp>
      <p:pic>
        <p:nvPicPr>
          <p:cNvPr id="1027" name="Picture 3" descr="C:\Users\umz08muu\Documents\Work USB Stick\unsynced\PhD\Research\Section 3\Evaluation\Turbine Outputs\20110903 Turbine Y3.png"/>
          <p:cNvPicPr>
            <a:picLocks noChangeAspect="1" noChangeArrowheads="1"/>
          </p:cNvPicPr>
          <p:nvPr/>
        </p:nvPicPr>
        <p:blipFill>
          <a:blip r:embed="rId3" cstate="print"/>
          <a:srcRect/>
          <a:stretch>
            <a:fillRect/>
          </a:stretch>
        </p:blipFill>
        <p:spPr bwMode="auto">
          <a:xfrm>
            <a:off x="11827619" y="9792214"/>
            <a:ext cx="12506400" cy="9379800"/>
          </a:xfrm>
          <a:prstGeom prst="rect">
            <a:avLst/>
          </a:prstGeom>
          <a:noFill/>
        </p:spPr>
      </p:pic>
      <p:pic>
        <p:nvPicPr>
          <p:cNvPr id="1028" name="Picture 4"/>
          <p:cNvPicPr>
            <a:picLocks noChangeAspect="1" noChangeArrowheads="1"/>
          </p:cNvPicPr>
          <p:nvPr/>
        </p:nvPicPr>
        <p:blipFill>
          <a:blip r:embed="rId4" cstate="print"/>
          <a:srcRect l="9615" r="8486"/>
          <a:stretch>
            <a:fillRect/>
          </a:stretch>
        </p:blipFill>
        <p:spPr bwMode="auto">
          <a:xfrm>
            <a:off x="17251211" y="17332781"/>
            <a:ext cx="12506400" cy="9544089"/>
          </a:xfrm>
          <a:prstGeom prst="rect">
            <a:avLst/>
          </a:prstGeom>
          <a:noFill/>
          <a:ln w="9525">
            <a:noFill/>
            <a:miter lim="800000"/>
            <a:headEnd/>
            <a:tailEnd/>
          </a:ln>
        </p:spPr>
      </p:pic>
      <p:graphicFrame>
        <p:nvGraphicFramePr>
          <p:cNvPr id="17" name="Chart 16"/>
          <p:cNvGraphicFramePr/>
          <p:nvPr/>
        </p:nvGraphicFramePr>
        <p:xfrm>
          <a:off x="738387" y="27452934"/>
          <a:ext cx="12097344" cy="6840760"/>
        </p:xfrm>
        <a:graphic>
          <a:graphicData uri="http://schemas.openxmlformats.org/drawingml/2006/chart">
            <c:chart xmlns:c="http://schemas.openxmlformats.org/drawingml/2006/chart" xmlns:r="http://schemas.openxmlformats.org/officeDocument/2006/relationships" r:id="rId5"/>
          </a:graphicData>
        </a:graphic>
      </p:graphicFrame>
      <p:pic>
        <p:nvPicPr>
          <p:cNvPr id="19" name="Picture 2" descr="I:\ECEHH\Shared\Logos\ECEHH logo\ECEHH Logo_mark and text_LARG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964523" y="39928256"/>
            <a:ext cx="9073008" cy="214225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I:\ECEHH\Shared\Logos\New Convergence ESF_ERDF\Conv_ESF_Colou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52839" y="40135211"/>
            <a:ext cx="6490804" cy="1728341"/>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I:\ECEHH\Shared\Logos\College Logos\PCMD_LARGE.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699827" y="40306555"/>
            <a:ext cx="5134310" cy="138565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24573035" y="5346478"/>
            <a:ext cx="5112568" cy="584775"/>
          </a:xfrm>
          <a:prstGeom prst="rect">
            <a:avLst/>
          </a:prstGeom>
          <a:noFill/>
        </p:spPr>
        <p:txBody>
          <a:bodyPr wrap="square" rtlCol="0">
            <a:spAutoFit/>
          </a:bodyPr>
          <a:lstStyle/>
          <a:p>
            <a:pPr algn="ctr"/>
            <a:r>
              <a:rPr lang="en-GB" sz="3200" dirty="0" smtClean="0">
                <a:latin typeface="Times New Roman" pitchFamily="18" charset="0"/>
                <a:cs typeface="Times New Roman" pitchFamily="18" charset="0"/>
              </a:rPr>
              <a:t>Nick Bearman</a:t>
            </a:r>
          </a:p>
        </p:txBody>
      </p:sp>
      <p:sp>
        <p:nvSpPr>
          <p:cNvPr id="26" name="TextBox 25"/>
          <p:cNvSpPr txBox="1"/>
          <p:nvPr/>
        </p:nvSpPr>
        <p:spPr>
          <a:xfrm>
            <a:off x="-7614541" y="1458046"/>
            <a:ext cx="6336704" cy="4031873"/>
          </a:xfrm>
          <a:prstGeom prst="rect">
            <a:avLst/>
          </a:prstGeom>
          <a:noFill/>
        </p:spPr>
        <p:txBody>
          <a:bodyPr wrap="square" rtlCol="0">
            <a:spAutoFit/>
          </a:bodyPr>
          <a:lstStyle/>
          <a:p>
            <a:r>
              <a:rPr lang="en-GB" sz="3200" dirty="0" smtClean="0">
                <a:latin typeface="Times New Roman" pitchFamily="18" charset="0"/>
                <a:cs typeface="Times New Roman" pitchFamily="18" charset="0"/>
              </a:rPr>
              <a:t>The amount of spatial data that needs to be analysed is increasing dramatically, particularly with the need for uncertainty in spatial data to be represented effectively. This work forms part of my PhD work evaluating the use of sound to represent uncertainty in spatial data. </a:t>
            </a:r>
            <a:endParaRPr lang="en-GB" sz="3200" dirty="0">
              <a:latin typeface="Times New Roman" pitchFamily="18" charset="0"/>
              <a:cs typeface="Times New Roman" pitchFamily="18" charset="0"/>
            </a:endParaRPr>
          </a:p>
        </p:txBody>
      </p:sp>
      <p:pic>
        <p:nvPicPr>
          <p:cNvPr id="28" name="Picture 7"/>
          <p:cNvPicPr>
            <a:picLocks noChangeAspect="1" noChangeArrowheads="1"/>
          </p:cNvPicPr>
          <p:nvPr/>
        </p:nvPicPr>
        <p:blipFill>
          <a:blip r:embed="rId9" cstate="print"/>
          <a:srcRect/>
          <a:stretch>
            <a:fillRect/>
          </a:stretch>
        </p:blipFill>
        <p:spPr bwMode="auto">
          <a:xfrm>
            <a:off x="882403" y="521942"/>
            <a:ext cx="2520280" cy="2520280"/>
          </a:xfrm>
          <a:prstGeom prst="rect">
            <a:avLst/>
          </a:prstGeom>
          <a:noFill/>
          <a:ln w="9525">
            <a:noFill/>
            <a:miter lim="800000"/>
            <a:headEnd/>
            <a:tailEnd/>
          </a:ln>
        </p:spPr>
      </p:pic>
      <p:sp>
        <p:nvSpPr>
          <p:cNvPr id="31" name="Rounded Rectangle 30"/>
          <p:cNvSpPr/>
          <p:nvPr/>
        </p:nvSpPr>
        <p:spPr>
          <a:xfrm>
            <a:off x="15067979" y="3618286"/>
            <a:ext cx="9217024" cy="5904656"/>
          </a:xfrm>
          <a:prstGeom prst="roundRect">
            <a:avLst>
              <a:gd name="adj" fmla="val 1133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r>
              <a:rPr lang="en-GB" sz="2800" b="1" dirty="0" smtClean="0">
                <a:solidFill>
                  <a:schemeClr val="tx1"/>
                </a:solidFill>
                <a:latin typeface="Times New Roman" pitchFamily="18" charset="0"/>
                <a:cs typeface="Times New Roman" pitchFamily="18" charset="0"/>
              </a:rPr>
              <a:t>Sonification</a:t>
            </a:r>
            <a:endParaRPr lang="en-GB" sz="2800" dirty="0" smtClean="0">
              <a:solidFill>
                <a:schemeClr val="tx1"/>
              </a:solidFill>
              <a:latin typeface="Times New Roman" pitchFamily="18" charset="0"/>
              <a:cs typeface="Times New Roman" pitchFamily="18" charset="0"/>
            </a:endParaRPr>
          </a:p>
          <a:p>
            <a:pPr algn="just">
              <a:spcAft>
                <a:spcPts val="900"/>
              </a:spcAft>
            </a:pPr>
            <a:r>
              <a:rPr lang="en-GB" sz="2800" dirty="0" smtClean="0">
                <a:solidFill>
                  <a:schemeClr val="tx1"/>
                </a:solidFill>
                <a:latin typeface="Times New Roman" pitchFamily="18" charset="0"/>
                <a:cs typeface="Times New Roman" pitchFamily="18" charset="0"/>
              </a:rPr>
              <a:t>Sonification refers to the presentation of information using non-speech audio and covers many fields (</a:t>
            </a:r>
            <a:r>
              <a:rPr lang="en-GB" sz="2800" dirty="0" err="1" smtClean="0">
                <a:solidFill>
                  <a:schemeClr val="tx1"/>
                </a:solidFill>
                <a:latin typeface="Times New Roman" pitchFamily="18" charset="0"/>
                <a:cs typeface="Times New Roman" pitchFamily="18" charset="0"/>
              </a:rPr>
              <a:t>Dubus</a:t>
            </a:r>
            <a:r>
              <a:rPr lang="en-GB" sz="2800" dirty="0" smtClean="0">
                <a:solidFill>
                  <a:schemeClr val="tx1"/>
                </a:solidFill>
                <a:latin typeface="Times New Roman" pitchFamily="18" charset="0"/>
                <a:cs typeface="Times New Roman" pitchFamily="18" charset="0"/>
              </a:rPr>
              <a:t> </a:t>
            </a:r>
            <a:r>
              <a:rPr lang="en-GB" sz="2800" dirty="0" smtClean="0">
                <a:solidFill>
                  <a:schemeClr val="tx1"/>
                </a:solidFill>
                <a:latin typeface="Times New Roman" pitchFamily="18" charset="0"/>
                <a:cs typeface="Times New Roman" pitchFamily="18" charset="0"/>
              </a:rPr>
              <a:t>&amp; </a:t>
            </a:r>
            <a:r>
              <a:rPr lang="en-GB" sz="2800" dirty="0" err="1" smtClean="0">
                <a:solidFill>
                  <a:schemeClr val="tx1"/>
                </a:solidFill>
                <a:latin typeface="Times New Roman" pitchFamily="18" charset="0"/>
                <a:cs typeface="Times New Roman" pitchFamily="18" charset="0"/>
              </a:rPr>
              <a:t>Bresin</a:t>
            </a:r>
            <a:r>
              <a:rPr lang="en-GB"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2011</a:t>
            </a:r>
            <a:r>
              <a:rPr lang="en-GB" sz="2800" dirty="0" smtClean="0">
                <a:solidFill>
                  <a:schemeClr val="tx1"/>
                </a:solidFill>
                <a:latin typeface="Times New Roman" pitchFamily="18" charset="0"/>
                <a:cs typeface="Times New Roman" pitchFamily="18" charset="0"/>
              </a:rPr>
              <a:t>) but it is relatively new to GIS. It can be used to represent complex data sets in a way that would be very difficult with visual methods. It also works as a way of reinforcing data communicated visually </a:t>
            </a:r>
            <a:r>
              <a:rPr lang="en-US" sz="2800" dirty="0" smtClean="0">
                <a:solidFill>
                  <a:schemeClr val="tx1"/>
                </a:solidFill>
                <a:latin typeface="Times New Roman" pitchFamily="18" charset="0"/>
                <a:cs typeface="Times New Roman" pitchFamily="18" charset="0"/>
              </a:rPr>
              <a:t>(Harrower, 2007)</a:t>
            </a:r>
            <a:r>
              <a:rPr lang="en-GB" sz="2800" dirty="0" smtClean="0">
                <a:solidFill>
                  <a:schemeClr val="tx1"/>
                </a:solidFill>
                <a:latin typeface="Times New Roman" pitchFamily="18" charset="0"/>
                <a:cs typeface="Times New Roman" pitchFamily="18" charset="0"/>
              </a:rPr>
              <a:t>. </a:t>
            </a:r>
          </a:p>
          <a:p>
            <a:pPr algn="just">
              <a:spcAft>
                <a:spcPts val="900"/>
              </a:spcAft>
            </a:pPr>
            <a:r>
              <a:rPr lang="en-GB" sz="2800" dirty="0" smtClean="0">
                <a:solidFill>
                  <a:schemeClr val="tx1"/>
                </a:solidFill>
                <a:latin typeface="Times New Roman" pitchFamily="18" charset="0"/>
                <a:cs typeface="Times New Roman" pitchFamily="18" charset="0"/>
              </a:rPr>
              <a:t>Sonification prototypes of spatial data have been created </a:t>
            </a:r>
            <a:r>
              <a:rPr lang="en-US" sz="2800" dirty="0" smtClean="0">
                <a:solidFill>
                  <a:schemeClr val="tx1"/>
                </a:solidFill>
                <a:latin typeface="Times New Roman" pitchFamily="18" charset="0"/>
                <a:cs typeface="Times New Roman" pitchFamily="18" charset="0"/>
              </a:rPr>
              <a:t>(e.g. Fisher, 1994; </a:t>
            </a:r>
            <a:r>
              <a:rPr lang="en-US" sz="2800" dirty="0" err="1" smtClean="0">
                <a:solidFill>
                  <a:schemeClr val="tx1"/>
                </a:solidFill>
                <a:latin typeface="Times New Roman" pitchFamily="18" charset="0"/>
                <a:cs typeface="Times New Roman" pitchFamily="18" charset="0"/>
              </a:rPr>
              <a:t>MacVeigh</a:t>
            </a:r>
            <a:r>
              <a:rPr lang="en-US" sz="2800" dirty="0" smtClean="0">
                <a:solidFill>
                  <a:schemeClr val="tx1"/>
                </a:solidFill>
                <a:latin typeface="Times New Roman" pitchFamily="18" charset="0"/>
                <a:cs typeface="Times New Roman" pitchFamily="18" charset="0"/>
              </a:rPr>
              <a:t> &amp; Jacobson, 2007)</a:t>
            </a:r>
            <a:r>
              <a:rPr lang="en-GB" sz="2800" dirty="0" smtClean="0">
                <a:solidFill>
                  <a:schemeClr val="tx1"/>
                </a:solidFill>
                <a:latin typeface="Times New Roman" pitchFamily="18" charset="0"/>
                <a:cs typeface="Times New Roman" pitchFamily="18" charset="0"/>
              </a:rPr>
              <a:t> but with limited user testing to see if they actually work.</a:t>
            </a:r>
          </a:p>
          <a:p>
            <a:pPr algn="just">
              <a:spcAft>
                <a:spcPts val="300"/>
              </a:spcAft>
            </a:pPr>
            <a:r>
              <a:rPr lang="en-GB" sz="1400" dirty="0" smtClean="0">
                <a:solidFill>
                  <a:schemeClr val="tx1"/>
                </a:solidFill>
                <a:latin typeface="Times New Roman" pitchFamily="18" charset="0"/>
                <a:cs typeface="Times New Roman" pitchFamily="18" charset="0"/>
              </a:rPr>
              <a:t>Dubus &amp; </a:t>
            </a:r>
            <a:r>
              <a:rPr lang="en-GB" sz="1400" dirty="0" err="1" smtClean="0">
                <a:solidFill>
                  <a:schemeClr val="tx1"/>
                </a:solidFill>
                <a:latin typeface="Times New Roman" pitchFamily="18" charset="0"/>
                <a:cs typeface="Times New Roman" pitchFamily="18" charset="0"/>
              </a:rPr>
              <a:t>Bresin</a:t>
            </a:r>
            <a:r>
              <a:rPr lang="en-GB" sz="1400" dirty="0" smtClean="0">
                <a:solidFill>
                  <a:schemeClr val="tx1"/>
                </a:solidFill>
                <a:latin typeface="Times New Roman" pitchFamily="18" charset="0"/>
                <a:cs typeface="Times New Roman" pitchFamily="18" charset="0"/>
              </a:rPr>
              <a:t> (2011) Sonification of physical quantities throughout history, ICAD. Budapest, Hungary.</a:t>
            </a:r>
          </a:p>
          <a:p>
            <a:pPr algn="just">
              <a:spcAft>
                <a:spcPts val="300"/>
              </a:spcAft>
            </a:pPr>
            <a:r>
              <a:rPr lang="en-GB" sz="1400" dirty="0" smtClean="0">
                <a:solidFill>
                  <a:schemeClr val="tx1"/>
                </a:solidFill>
                <a:latin typeface="Times New Roman" pitchFamily="18" charset="0"/>
                <a:cs typeface="Times New Roman" pitchFamily="18" charset="0"/>
              </a:rPr>
              <a:t>Fisher (1994) Hearing the Reliability in Classified Remotely Sensed Images. Cartography and GIS, 21(1), pp.31-36.</a:t>
            </a:r>
          </a:p>
          <a:p>
            <a:pPr algn="just">
              <a:spcAft>
                <a:spcPts val="300"/>
              </a:spcAft>
            </a:pPr>
            <a:r>
              <a:rPr lang="en-GB" sz="1400" dirty="0" smtClean="0">
                <a:solidFill>
                  <a:schemeClr val="tx1"/>
                </a:solidFill>
                <a:latin typeface="Times New Roman" pitchFamily="18" charset="0"/>
                <a:cs typeface="Times New Roman" pitchFamily="18" charset="0"/>
              </a:rPr>
              <a:t>Harrower (2007) The Cognitive Limits of Animated Maps. </a:t>
            </a:r>
            <a:r>
              <a:rPr lang="en-GB" sz="1400" dirty="0" err="1" smtClean="0">
                <a:solidFill>
                  <a:schemeClr val="tx1"/>
                </a:solidFill>
                <a:latin typeface="Times New Roman" pitchFamily="18" charset="0"/>
                <a:cs typeface="Times New Roman" pitchFamily="18" charset="0"/>
              </a:rPr>
              <a:t>Cartographica</a:t>
            </a:r>
            <a:r>
              <a:rPr lang="en-GB" sz="1400" dirty="0" smtClean="0">
                <a:solidFill>
                  <a:schemeClr val="tx1"/>
                </a:solidFill>
                <a:latin typeface="Times New Roman" pitchFamily="18" charset="0"/>
                <a:cs typeface="Times New Roman" pitchFamily="18" charset="0"/>
              </a:rPr>
              <a:t>, 42(4), pp.349-357.</a:t>
            </a:r>
          </a:p>
          <a:p>
            <a:pPr algn="just">
              <a:spcAft>
                <a:spcPts val="300"/>
              </a:spcAft>
            </a:pPr>
            <a:r>
              <a:rPr lang="en-GB" sz="1400" dirty="0" err="1" smtClean="0">
                <a:solidFill>
                  <a:schemeClr val="tx1"/>
                </a:solidFill>
                <a:latin typeface="Times New Roman" pitchFamily="18" charset="0"/>
                <a:cs typeface="Times New Roman" pitchFamily="18" charset="0"/>
              </a:rPr>
              <a:t>MacVeigh</a:t>
            </a:r>
            <a:r>
              <a:rPr lang="en-GB" sz="1400" dirty="0" smtClean="0">
                <a:solidFill>
                  <a:schemeClr val="tx1"/>
                </a:solidFill>
                <a:latin typeface="Times New Roman" pitchFamily="18" charset="0"/>
                <a:cs typeface="Times New Roman" pitchFamily="18" charset="0"/>
              </a:rPr>
              <a:t> &amp; Jacobson (2007) Increasing the dimensionality of a GIS using auditory display, ICAD. Montréal, Canada.</a:t>
            </a:r>
          </a:p>
        </p:txBody>
      </p:sp>
      <p:sp>
        <p:nvSpPr>
          <p:cNvPr id="32" name="Rounded Rectangle 31"/>
          <p:cNvSpPr/>
          <p:nvPr/>
        </p:nvSpPr>
        <p:spPr>
          <a:xfrm>
            <a:off x="594371" y="3618286"/>
            <a:ext cx="14041560" cy="5184576"/>
          </a:xfrm>
          <a:prstGeom prst="roundRect">
            <a:avLst>
              <a:gd name="adj" fmla="val 1133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smtClean="0">
                <a:solidFill>
                  <a:prstClr val="black"/>
                </a:solidFill>
                <a:latin typeface="Times New Roman" pitchFamily="18" charset="0"/>
                <a:cs typeface="Times New Roman" pitchFamily="18" charset="0"/>
              </a:rPr>
              <a:t>The need to represent and analyse larger and larger sets of spatial data is clear. Can we use sound to help us do this?</a:t>
            </a:r>
          </a:p>
          <a:p>
            <a:pPr lvl="0"/>
            <a:endParaRPr lang="en-GB" sz="2000" dirty="0" smtClean="0">
              <a:solidFill>
                <a:prstClr val="black"/>
              </a:solidFill>
              <a:latin typeface="Times New Roman" pitchFamily="18" charset="0"/>
              <a:cs typeface="Times New Roman" pitchFamily="18" charset="0"/>
            </a:endParaRPr>
          </a:p>
          <a:p>
            <a:pPr lvl="0" algn="just"/>
            <a:r>
              <a:rPr lang="en-GB" sz="3200" dirty="0" smtClean="0">
                <a:solidFill>
                  <a:prstClr val="black"/>
                </a:solidFill>
                <a:latin typeface="Times New Roman" pitchFamily="18" charset="0"/>
                <a:cs typeface="Times New Roman" pitchFamily="18" charset="0"/>
              </a:rPr>
              <a:t>This work looks at how sound can be used to represent the distance of wind turbines in a landscape visualisation setting, using piano notes and bird calls. The sonification was tested on 45 participants familiar with geographic information. Using sound and vision together was significantly more successful than vision alone (p &lt; 0.001) and piano notes were generally more successful than bird calls. A binary logistic regression analysis showed that participants who pay attention to sounds and the number of attempts were significant factors for most methods.</a:t>
            </a:r>
          </a:p>
        </p:txBody>
      </p:sp>
      <p:sp>
        <p:nvSpPr>
          <p:cNvPr id="1035" name="Rectangle 11"/>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9" name="TextBox 48"/>
          <p:cNvSpPr txBox="1"/>
          <p:nvPr/>
        </p:nvSpPr>
        <p:spPr>
          <a:xfrm>
            <a:off x="25293115" y="12907318"/>
            <a:ext cx="4032448" cy="461665"/>
          </a:xfrm>
          <a:prstGeom prst="rect">
            <a:avLst/>
          </a:prstGeom>
          <a:solidFill>
            <a:schemeClr val="accent2"/>
          </a:solidFill>
        </p:spPr>
        <p:txBody>
          <a:bodyPr wrap="square" rtlCol="0">
            <a:spAutoFit/>
          </a:bodyPr>
          <a:lstStyle/>
          <a:p>
            <a:r>
              <a:rPr lang="en-GB" sz="2400" dirty="0" smtClean="0">
                <a:latin typeface="Times New Roman" pitchFamily="18" charset="0"/>
                <a:cs typeface="Times New Roman" pitchFamily="18" charset="0"/>
              </a:rPr>
              <a:t>Piano &amp; Bird call note images</a:t>
            </a:r>
            <a:endParaRPr lang="en-GB" sz="2400" dirty="0">
              <a:latin typeface="Times New Roman" pitchFamily="18" charset="0"/>
              <a:cs typeface="Times New Roman" pitchFamily="18" charset="0"/>
            </a:endParaRPr>
          </a:p>
        </p:txBody>
      </p:sp>
      <p:sp>
        <p:nvSpPr>
          <p:cNvPr id="54" name="Rounded Rectangle 53"/>
          <p:cNvSpPr/>
          <p:nvPr/>
        </p:nvSpPr>
        <p:spPr>
          <a:xfrm>
            <a:off x="738387" y="34581726"/>
            <a:ext cx="13465496" cy="2736304"/>
          </a:xfrm>
          <a:prstGeom prst="roundRect">
            <a:avLst>
              <a:gd name="adj" fmla="val 1709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spcAft>
                <a:spcPts val="300"/>
              </a:spcAft>
            </a:pPr>
            <a:r>
              <a:rPr lang="en-GB" sz="2800" dirty="0" smtClean="0">
                <a:solidFill>
                  <a:schemeClr val="tx1"/>
                </a:solidFill>
                <a:latin typeface="Times New Roman" pitchFamily="18" charset="0"/>
                <a:cs typeface="Times New Roman" pitchFamily="18" charset="0"/>
              </a:rPr>
              <a:t>Exploration of the results and a logistic regression showed that:</a:t>
            </a:r>
          </a:p>
          <a:p>
            <a:pPr marL="514350" indent="-514350" algn="just">
              <a:spcAft>
                <a:spcPts val="300"/>
              </a:spcAft>
              <a:buFont typeface="Arial" pitchFamily="34" charset="0"/>
              <a:buChar char="•"/>
            </a:pPr>
            <a:r>
              <a:rPr lang="en-GB" sz="2800" dirty="0" smtClean="0">
                <a:solidFill>
                  <a:schemeClr val="tx1"/>
                </a:solidFill>
                <a:latin typeface="Times New Roman" pitchFamily="18" charset="0"/>
                <a:cs typeface="Times New Roman" pitchFamily="18" charset="0"/>
              </a:rPr>
              <a:t>Participants more often overestimated the number of turbines than underestimated.</a:t>
            </a:r>
          </a:p>
          <a:p>
            <a:pPr marL="514350" indent="-514350" algn="just">
              <a:spcAft>
                <a:spcPts val="300"/>
              </a:spcAft>
              <a:buFont typeface="Arial" pitchFamily="34" charset="0"/>
              <a:buChar char="•"/>
            </a:pPr>
            <a:r>
              <a:rPr lang="en-GB" sz="2800" dirty="0" smtClean="0">
                <a:solidFill>
                  <a:schemeClr val="tx1"/>
                </a:solidFill>
                <a:latin typeface="Times New Roman" pitchFamily="18" charset="0"/>
                <a:cs typeface="Times New Roman" pitchFamily="18" charset="0"/>
              </a:rPr>
              <a:t>Knowledge of GIS made no significant difference to performance.</a:t>
            </a:r>
          </a:p>
          <a:p>
            <a:pPr marL="514350" indent="-514350" algn="just">
              <a:spcAft>
                <a:spcPts val="300"/>
              </a:spcAft>
              <a:buFont typeface="Arial" pitchFamily="34" charset="0"/>
              <a:buChar char="•"/>
            </a:pPr>
            <a:r>
              <a:rPr lang="en-GB" sz="2800" dirty="0" smtClean="0">
                <a:solidFill>
                  <a:schemeClr val="tx1"/>
                </a:solidFill>
                <a:latin typeface="Times New Roman" pitchFamily="18" charset="0"/>
                <a:cs typeface="Times New Roman" pitchFamily="18" charset="0"/>
              </a:rPr>
              <a:t>People who said they tended to listen to sounds performed less well.</a:t>
            </a:r>
          </a:p>
          <a:p>
            <a:pPr marL="514350" indent="-514350" algn="just">
              <a:spcAft>
                <a:spcPts val="300"/>
              </a:spcAft>
              <a:buFont typeface="Arial" pitchFamily="34" charset="0"/>
              <a:buChar char="•"/>
            </a:pPr>
            <a:r>
              <a:rPr lang="en-GB" sz="2800" dirty="0" smtClean="0">
                <a:solidFill>
                  <a:schemeClr val="tx1"/>
                </a:solidFill>
                <a:latin typeface="Times New Roman" pitchFamily="18" charset="0"/>
                <a:cs typeface="Times New Roman" pitchFamily="18" charset="0"/>
              </a:rPr>
              <a:t>As people had more practice with bird call sonifications, their performance increased.</a:t>
            </a:r>
          </a:p>
        </p:txBody>
      </p:sp>
      <p:sp>
        <p:nvSpPr>
          <p:cNvPr id="30" name="TextBox 29"/>
          <p:cNvSpPr txBox="1"/>
          <p:nvPr/>
        </p:nvSpPr>
        <p:spPr>
          <a:xfrm>
            <a:off x="13411795" y="27611466"/>
            <a:ext cx="3456384" cy="1569660"/>
          </a:xfrm>
          <a:prstGeom prst="rect">
            <a:avLst/>
          </a:prstGeom>
          <a:noFill/>
        </p:spPr>
        <p:txBody>
          <a:bodyPr wrap="square" rtlCol="0">
            <a:spAutoFit/>
          </a:bodyPr>
          <a:lstStyle/>
          <a:p>
            <a:pPr algn="ctr"/>
            <a:r>
              <a:rPr lang="en-GB" sz="3200" b="1" i="1" dirty="0" smtClean="0">
                <a:latin typeface="Times New Roman" pitchFamily="18" charset="0"/>
                <a:cs typeface="Times New Roman" pitchFamily="18" charset="0"/>
              </a:rPr>
              <a:t>‘You pay attention to the  sounds of various things’</a:t>
            </a:r>
          </a:p>
        </p:txBody>
      </p:sp>
      <p:sp>
        <p:nvSpPr>
          <p:cNvPr id="56" name="Rounded Rectangle 55"/>
          <p:cNvSpPr/>
          <p:nvPr/>
        </p:nvSpPr>
        <p:spPr>
          <a:xfrm>
            <a:off x="17156211" y="25220686"/>
            <a:ext cx="12745416" cy="13249472"/>
          </a:xfrm>
          <a:prstGeom prst="roundRect">
            <a:avLst>
              <a:gd name="adj" fmla="val 1133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900"/>
              </a:spcAft>
            </a:pPr>
            <a:r>
              <a:rPr lang="en-GB" sz="3200" b="1" dirty="0" smtClean="0">
                <a:solidFill>
                  <a:prstClr val="black"/>
                </a:solidFill>
                <a:latin typeface="Times New Roman" pitchFamily="18" charset="0"/>
                <a:cs typeface="Times New Roman" pitchFamily="18" charset="0"/>
              </a:rPr>
              <a:t>Conclusion</a:t>
            </a:r>
          </a:p>
          <a:p>
            <a:pPr lvl="0" algn="just">
              <a:spcAft>
                <a:spcPts val="900"/>
              </a:spcAft>
            </a:pPr>
            <a:r>
              <a:rPr lang="en-GB" sz="3600" dirty="0" smtClean="0">
                <a:solidFill>
                  <a:prstClr val="black"/>
                </a:solidFill>
                <a:latin typeface="Times New Roman" pitchFamily="18" charset="0"/>
                <a:cs typeface="Times New Roman" pitchFamily="18" charset="0"/>
              </a:rPr>
              <a:t>Using sound to represent the distance of the wind turbines can help users judge distance in a landscape visualisation. The sonic methods were more successful than the visual methods and have the potential to work well in a landscape visualisation. </a:t>
            </a:r>
          </a:p>
          <a:p>
            <a:pPr marL="514350" lvl="0" indent="-514350" algn="just">
              <a:spcAft>
                <a:spcPts val="900"/>
              </a:spcAft>
              <a:buFont typeface="Arial" pitchFamily="34" charset="0"/>
              <a:buChar char="•"/>
            </a:pPr>
            <a:r>
              <a:rPr lang="en-GB" sz="3200" dirty="0" smtClean="0">
                <a:solidFill>
                  <a:prstClr val="black"/>
                </a:solidFill>
                <a:latin typeface="Times New Roman" pitchFamily="18" charset="0"/>
                <a:cs typeface="Times New Roman" pitchFamily="18" charset="0"/>
              </a:rPr>
              <a:t>The sounds chosen for a sonification are very important, with piano notes much more useful than bird calls. More research needs to be completed on which sounds work best for different data sets and different users. </a:t>
            </a:r>
          </a:p>
          <a:p>
            <a:pPr marL="514350" lvl="0" indent="-514350" algn="just">
              <a:spcAft>
                <a:spcPts val="900"/>
              </a:spcAft>
              <a:buFont typeface="Arial" pitchFamily="34" charset="0"/>
              <a:buChar char="•"/>
            </a:pPr>
            <a:r>
              <a:rPr lang="en-GB" sz="3200" dirty="0" smtClean="0">
                <a:solidFill>
                  <a:prstClr val="black"/>
                </a:solidFill>
                <a:latin typeface="Times New Roman" pitchFamily="18" charset="0"/>
                <a:cs typeface="Times New Roman" pitchFamily="18" charset="0"/>
              </a:rPr>
              <a:t>The visualisations were not photo-realistic because of time restraints, but a truly photo-realistic visualisation does not necessarily result in better understanding of the landscape. </a:t>
            </a:r>
          </a:p>
          <a:p>
            <a:pPr marL="514350" lvl="0" indent="-514350" algn="just">
              <a:spcAft>
                <a:spcPts val="900"/>
              </a:spcAft>
              <a:buFont typeface="Arial" pitchFamily="34" charset="0"/>
              <a:buChar char="•"/>
            </a:pPr>
            <a:r>
              <a:rPr lang="en-GB" sz="3200" dirty="0" smtClean="0">
                <a:solidFill>
                  <a:prstClr val="black"/>
                </a:solidFill>
                <a:latin typeface="Times New Roman" pitchFamily="18" charset="0"/>
                <a:cs typeface="Times New Roman" pitchFamily="18" charset="0"/>
              </a:rPr>
              <a:t>Adding a second labelled turbine at 3000m to the Vision Only method would make the data more comparable to the other methods. </a:t>
            </a:r>
          </a:p>
          <a:p>
            <a:pPr marL="514350" lvl="0" indent="-514350" algn="just">
              <a:spcAft>
                <a:spcPts val="900"/>
              </a:spcAft>
              <a:buFont typeface="Arial" pitchFamily="34" charset="0"/>
              <a:buChar char="•"/>
            </a:pPr>
            <a:r>
              <a:rPr lang="en-GB" sz="3200" dirty="0" smtClean="0">
                <a:solidFill>
                  <a:prstClr val="black"/>
                </a:solidFill>
                <a:latin typeface="Times New Roman" pitchFamily="18" charset="0"/>
                <a:cs typeface="Times New Roman" pitchFamily="18" charset="0"/>
              </a:rPr>
              <a:t>This work provides a contribution to the literature as an evaluation of sonification in an area where few evaluations have been completed and provides some evidence for the importance of choosing the correct sound. </a:t>
            </a:r>
          </a:p>
          <a:p>
            <a:pPr marL="514350" lvl="0" indent="-514350" algn="just">
              <a:spcAft>
                <a:spcPts val="900"/>
              </a:spcAft>
              <a:buFont typeface="Arial" pitchFamily="34" charset="0"/>
              <a:buChar char="•"/>
            </a:pPr>
            <a:r>
              <a:rPr lang="en-GB" sz="3200" dirty="0" smtClean="0">
                <a:solidFill>
                  <a:prstClr val="black"/>
                </a:solidFill>
                <a:latin typeface="Times New Roman" pitchFamily="18" charset="0"/>
                <a:cs typeface="Times New Roman" pitchFamily="18" charset="0"/>
              </a:rPr>
              <a:t>Sonification has wider applications in spatial data representation, where it is useful to present large or complex data sets that cannot be shown visually. </a:t>
            </a:r>
          </a:p>
          <a:p>
            <a:pPr marL="514350" lvl="0" indent="-514350" algn="just">
              <a:spcAft>
                <a:spcPts val="900"/>
              </a:spcAft>
              <a:buFont typeface="Arial" pitchFamily="34" charset="0"/>
              <a:buChar char="•"/>
            </a:pPr>
            <a:r>
              <a:rPr lang="en-GB" sz="3200" dirty="0" smtClean="0">
                <a:solidFill>
                  <a:prstClr val="black"/>
                </a:solidFill>
                <a:latin typeface="Times New Roman" pitchFamily="18" charset="0"/>
                <a:cs typeface="Times New Roman" pitchFamily="18" charset="0"/>
              </a:rPr>
              <a:t>It may also be more appropriate for some users than complex visual methods, such as users who do not find visual methods useful.  </a:t>
            </a:r>
          </a:p>
        </p:txBody>
      </p:sp>
      <p:sp>
        <p:nvSpPr>
          <p:cNvPr id="58" name="Rounded Rectangle 57"/>
          <p:cNvSpPr/>
          <p:nvPr/>
        </p:nvSpPr>
        <p:spPr>
          <a:xfrm>
            <a:off x="24645043" y="6138566"/>
            <a:ext cx="5130876" cy="10873208"/>
          </a:xfrm>
          <a:prstGeom prst="roundRect">
            <a:avLst>
              <a:gd name="adj" fmla="val 1133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r>
              <a:rPr lang="en-GB" sz="2800" b="1" dirty="0" smtClean="0">
                <a:solidFill>
                  <a:schemeClr val="tx1"/>
                </a:solidFill>
                <a:latin typeface="Times New Roman" pitchFamily="18" charset="0"/>
                <a:cs typeface="Times New Roman" pitchFamily="18" charset="0"/>
              </a:rPr>
              <a:t>Landscape Visualisation</a:t>
            </a:r>
          </a:p>
          <a:p>
            <a:pPr algn="just">
              <a:spcAft>
                <a:spcPts val="900"/>
              </a:spcAft>
            </a:pPr>
            <a:r>
              <a:rPr lang="en-GB" sz="2800" dirty="0" smtClean="0">
                <a:solidFill>
                  <a:schemeClr val="tx1"/>
                </a:solidFill>
                <a:latin typeface="Times New Roman" pitchFamily="18" charset="0"/>
                <a:cs typeface="Times New Roman" pitchFamily="18" charset="0"/>
              </a:rPr>
              <a:t>Landscape visualisation is used in planning to assess potential visual impact of a development </a:t>
            </a:r>
            <a:r>
              <a:rPr lang="en-US" sz="2800" dirty="0" smtClean="0">
                <a:solidFill>
                  <a:schemeClr val="tx1"/>
                </a:solidFill>
                <a:latin typeface="Times New Roman" pitchFamily="18" charset="0"/>
                <a:cs typeface="Times New Roman" pitchFamily="18" charset="0"/>
              </a:rPr>
              <a:t>(Appleton &amp; Lovett, 2003)</a:t>
            </a:r>
            <a:r>
              <a:rPr lang="en-GB" sz="2800" dirty="0" smtClean="0">
                <a:solidFill>
                  <a:schemeClr val="tx1"/>
                </a:solidFill>
                <a:latin typeface="Times New Roman" pitchFamily="18" charset="0"/>
                <a:cs typeface="Times New Roman" pitchFamily="18" charset="0"/>
              </a:rPr>
              <a:t>. In recent years the use of computer based landscape visualisation has come to the forefront, providing advantages (and some limitations) over physical models and photomontages </a:t>
            </a:r>
            <a:r>
              <a:rPr lang="en-US" sz="2800" dirty="0" smtClean="0">
                <a:solidFill>
                  <a:schemeClr val="tx1"/>
                </a:solidFill>
                <a:latin typeface="Times New Roman" pitchFamily="18" charset="0"/>
                <a:cs typeface="Times New Roman" pitchFamily="18" charset="0"/>
              </a:rPr>
              <a:t>(Lange, 2011)</a:t>
            </a:r>
            <a:r>
              <a:rPr lang="en-GB" sz="2800" dirty="0" smtClean="0">
                <a:solidFill>
                  <a:schemeClr val="tx1"/>
                </a:solidFill>
                <a:latin typeface="Times New Roman" pitchFamily="18" charset="0"/>
                <a:cs typeface="Times New Roman" pitchFamily="18" charset="0"/>
              </a:rPr>
              <a:t>. Perception of landscape visualisations varies due to many characteristics and it is important to interpret distance correctly. Visual methods of representing distance may detract from and/or obscure parts of the visualisation, whereas sound would not.</a:t>
            </a:r>
            <a:endParaRPr lang="en-GB" sz="1400" dirty="0" smtClean="0">
              <a:solidFill>
                <a:schemeClr val="tx1"/>
              </a:solidFill>
              <a:latin typeface="Times New Roman" pitchFamily="18" charset="0"/>
              <a:cs typeface="Times New Roman" pitchFamily="18" charset="0"/>
            </a:endParaRPr>
          </a:p>
          <a:p>
            <a:pPr algn="just">
              <a:spcAft>
                <a:spcPts val="300"/>
              </a:spcAft>
            </a:pPr>
            <a:r>
              <a:rPr lang="en-GB" sz="1400" dirty="0" smtClean="0">
                <a:solidFill>
                  <a:schemeClr val="tx1"/>
                </a:solidFill>
                <a:latin typeface="Times New Roman" pitchFamily="18" charset="0"/>
                <a:cs typeface="Times New Roman" pitchFamily="18" charset="0"/>
              </a:rPr>
              <a:t>Appleton &amp; Lovett (2003) GIS-based visualisation of rural landscapes: defining `sufficient’ realism for environmental decision-making. Landscape and Urban Pln., 65(3), pp.117-131.</a:t>
            </a:r>
          </a:p>
          <a:p>
            <a:pPr algn="just">
              <a:spcAft>
                <a:spcPts val="300"/>
              </a:spcAft>
            </a:pPr>
            <a:r>
              <a:rPr lang="en-GB" sz="1400" dirty="0" smtClean="0">
                <a:solidFill>
                  <a:schemeClr val="tx1"/>
                </a:solidFill>
                <a:latin typeface="Times New Roman" pitchFamily="18" charset="0"/>
                <a:cs typeface="Times New Roman" pitchFamily="18" charset="0"/>
              </a:rPr>
              <a:t>Lange (2011) 99 volumes later: We can visualise. Now what? Landscape and Urban Planning, 100(4), pp.403-406.</a:t>
            </a:r>
          </a:p>
        </p:txBody>
      </p:sp>
      <p:sp>
        <p:nvSpPr>
          <p:cNvPr id="59" name="TextBox 58"/>
          <p:cNvSpPr txBox="1"/>
          <p:nvPr/>
        </p:nvSpPr>
        <p:spPr>
          <a:xfrm>
            <a:off x="13699827" y="29195642"/>
            <a:ext cx="3384376" cy="1569660"/>
          </a:xfrm>
          <a:prstGeom prst="rect">
            <a:avLst/>
          </a:prstGeom>
          <a:noFill/>
        </p:spPr>
        <p:txBody>
          <a:bodyPr wrap="square" rtlCol="0">
            <a:spAutoFit/>
          </a:bodyPr>
          <a:lstStyle/>
          <a:p>
            <a:pPr marL="514350" indent="-514350"/>
            <a:r>
              <a:rPr lang="en-GB" sz="2400" i="1" dirty="0" smtClean="0">
                <a:latin typeface="Times New Roman" pitchFamily="18" charset="0"/>
                <a:cs typeface="Times New Roman" pitchFamily="18" charset="0"/>
              </a:rPr>
              <a:t>Is this statement:</a:t>
            </a:r>
          </a:p>
          <a:p>
            <a:pPr marL="514350" indent="-514350">
              <a:buFont typeface="Arial" pitchFamily="34" charset="0"/>
              <a:buChar char="•"/>
            </a:pPr>
            <a:r>
              <a:rPr lang="en-GB" sz="2400" i="1" dirty="0" smtClean="0">
                <a:latin typeface="Times New Roman" pitchFamily="18" charset="0"/>
                <a:cs typeface="Times New Roman" pitchFamily="18" charset="0"/>
              </a:rPr>
              <a:t>Very much like me</a:t>
            </a:r>
          </a:p>
          <a:p>
            <a:pPr marL="514350" indent="-514350">
              <a:buFont typeface="Arial" pitchFamily="34" charset="0"/>
              <a:buChar char="•"/>
            </a:pPr>
            <a:r>
              <a:rPr lang="en-GB" sz="2400" i="1" dirty="0" smtClean="0">
                <a:latin typeface="Times New Roman" pitchFamily="18" charset="0"/>
                <a:cs typeface="Times New Roman" pitchFamily="18" charset="0"/>
              </a:rPr>
              <a:t>Partially like me</a:t>
            </a:r>
          </a:p>
          <a:p>
            <a:pPr marL="514350" indent="-514350">
              <a:buFont typeface="Arial" pitchFamily="34" charset="0"/>
              <a:buChar char="•"/>
            </a:pPr>
            <a:r>
              <a:rPr lang="en-GB" sz="2400" i="1" dirty="0" smtClean="0">
                <a:latin typeface="Times New Roman" pitchFamily="18" charset="0"/>
                <a:cs typeface="Times New Roman" pitchFamily="18" charset="0"/>
              </a:rPr>
              <a:t>Nothing like me</a:t>
            </a:r>
          </a:p>
        </p:txBody>
      </p:sp>
      <p:pic>
        <p:nvPicPr>
          <p:cNvPr id="57" name="Picture 56" descr="twitter.png"/>
          <p:cNvPicPr>
            <a:picLocks noChangeAspect="1"/>
          </p:cNvPicPr>
          <p:nvPr/>
        </p:nvPicPr>
        <p:blipFill>
          <a:blip r:embed="rId10" cstate="print"/>
          <a:stretch>
            <a:fillRect/>
          </a:stretch>
        </p:blipFill>
        <p:spPr>
          <a:xfrm>
            <a:off x="4050755" y="881982"/>
            <a:ext cx="2520280" cy="1745539"/>
          </a:xfrm>
          <a:prstGeom prst="rect">
            <a:avLst/>
          </a:prstGeom>
        </p:spPr>
      </p:pic>
      <p:pic>
        <p:nvPicPr>
          <p:cNvPr id="60" name="Picture 59" descr="Nick Bearman.JPG"/>
          <p:cNvPicPr>
            <a:picLocks noChangeAspect="1"/>
          </p:cNvPicPr>
          <p:nvPr/>
        </p:nvPicPr>
        <p:blipFill>
          <a:blip r:embed="rId11" cstate="print"/>
          <a:srcRect t="4101" b="32827"/>
          <a:stretch>
            <a:fillRect/>
          </a:stretch>
        </p:blipFill>
        <p:spPr>
          <a:xfrm>
            <a:off x="24654389" y="521942"/>
            <a:ext cx="4959206" cy="4691809"/>
          </a:xfrm>
          <a:prstGeom prst="rect">
            <a:avLst/>
          </a:prstGeom>
        </p:spPr>
      </p:pic>
      <p:pic>
        <p:nvPicPr>
          <p:cNvPr id="1026" name="Picture 2" descr="C:\Users\umz08muu\Documents\Work USB Stick\unsynced\PhD\Research\Section 3\Evaluation\Turbine Outputs\20110903 Turbine X4.png"/>
          <p:cNvPicPr>
            <a:picLocks noChangeAspect="1" noChangeArrowheads="1"/>
          </p:cNvPicPr>
          <p:nvPr/>
        </p:nvPicPr>
        <p:blipFill>
          <a:blip r:embed="rId12" cstate="print"/>
          <a:srcRect/>
          <a:stretch>
            <a:fillRect/>
          </a:stretch>
        </p:blipFill>
        <p:spPr bwMode="auto">
          <a:xfrm>
            <a:off x="609229" y="13987438"/>
            <a:ext cx="12505389" cy="9379042"/>
          </a:xfrm>
          <a:prstGeom prst="rect">
            <a:avLst/>
          </a:prstGeom>
          <a:noFill/>
        </p:spPr>
      </p:pic>
      <p:sp>
        <p:nvSpPr>
          <p:cNvPr id="61" name="TextBox 60"/>
          <p:cNvSpPr txBox="1"/>
          <p:nvPr/>
        </p:nvSpPr>
        <p:spPr>
          <a:xfrm>
            <a:off x="-6750445" y="7290694"/>
            <a:ext cx="4378122" cy="1354217"/>
          </a:xfrm>
          <a:prstGeom prst="rect">
            <a:avLst/>
          </a:prstGeom>
          <a:noFill/>
        </p:spPr>
        <p:txBody>
          <a:bodyPr wrap="none" rtlCol="0">
            <a:spAutoFit/>
          </a:bodyPr>
          <a:lstStyle/>
          <a:p>
            <a:r>
              <a:rPr lang="en-GB" dirty="0" smtClean="0"/>
              <a:t>QR Code?</a:t>
            </a:r>
            <a:endParaRPr lang="en-GB" dirty="0"/>
          </a:p>
        </p:txBody>
      </p:sp>
      <p:sp>
        <p:nvSpPr>
          <p:cNvPr id="33" name="Rounded Rectangle 32"/>
          <p:cNvSpPr/>
          <p:nvPr/>
        </p:nvSpPr>
        <p:spPr>
          <a:xfrm>
            <a:off x="522363" y="9162902"/>
            <a:ext cx="12673408" cy="5904656"/>
          </a:xfrm>
          <a:prstGeom prst="roundRect">
            <a:avLst>
              <a:gd name="adj" fmla="val 1709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900"/>
              </a:spcAft>
            </a:pPr>
            <a:r>
              <a:rPr lang="en-GB" sz="2800" b="1" dirty="0" smtClean="0">
                <a:solidFill>
                  <a:prstClr val="black"/>
                </a:solidFill>
                <a:latin typeface="Times New Roman" pitchFamily="18" charset="0"/>
                <a:cs typeface="Times New Roman" pitchFamily="18" charset="0"/>
              </a:rPr>
              <a:t>Collecting the Data</a:t>
            </a:r>
            <a:endParaRPr lang="en-GB" sz="2800" dirty="0" smtClean="0">
              <a:solidFill>
                <a:prstClr val="black"/>
              </a:solidFill>
              <a:latin typeface="Times New Roman" pitchFamily="18" charset="0"/>
              <a:cs typeface="Times New Roman" pitchFamily="18" charset="0"/>
            </a:endParaRPr>
          </a:p>
          <a:p>
            <a:pPr lvl="0" algn="just">
              <a:spcAft>
                <a:spcPts val="900"/>
              </a:spcAft>
            </a:pPr>
            <a:r>
              <a:rPr lang="en-GB" sz="2800" dirty="0" smtClean="0">
                <a:solidFill>
                  <a:prstClr val="black"/>
                </a:solidFill>
                <a:latin typeface="Times New Roman" pitchFamily="18" charset="0"/>
                <a:cs typeface="Times New Roman" pitchFamily="18" charset="0"/>
              </a:rPr>
              <a:t>We created 18 visualisations with 5 wind turbines on each placed at distances between 800 and 3000m. The visualisations were created using Visual Nature Studio 2.85 </a:t>
            </a:r>
            <a:r>
              <a:rPr lang="en-US" sz="2800" dirty="0" smtClean="0">
                <a:solidFill>
                  <a:prstClr val="black"/>
                </a:solidFill>
                <a:latin typeface="Times New Roman" pitchFamily="18" charset="0"/>
                <a:cs typeface="Times New Roman" pitchFamily="18" charset="0"/>
              </a:rPr>
              <a:t>(3D Nature)</a:t>
            </a:r>
            <a:r>
              <a:rPr lang="en-GB" sz="2800" dirty="0" smtClean="0">
                <a:solidFill>
                  <a:prstClr val="black"/>
                </a:solidFill>
                <a:latin typeface="Times New Roman" pitchFamily="18" charset="0"/>
                <a:cs typeface="Times New Roman" pitchFamily="18" charset="0"/>
              </a:rPr>
              <a:t> with a field of view of 60 degrees (the same as a photo taken using a wide angle lens). Some examples of the visualisations are shown </a:t>
            </a:r>
            <a:r>
              <a:rPr lang="en-GB" sz="2800" dirty="0" smtClean="0">
                <a:solidFill>
                  <a:prstClr val="black"/>
                </a:solidFill>
                <a:latin typeface="Times New Roman" pitchFamily="18" charset="0"/>
                <a:cs typeface="Times New Roman" pitchFamily="18" charset="0"/>
              </a:rPr>
              <a:t>below and to the right.</a:t>
            </a:r>
            <a:endParaRPr lang="en-GB" sz="2800" dirty="0" smtClean="0">
              <a:solidFill>
                <a:prstClr val="black"/>
              </a:solidFill>
              <a:latin typeface="Times New Roman" pitchFamily="18" charset="0"/>
              <a:cs typeface="Times New Roman" pitchFamily="18" charset="0"/>
            </a:endParaRPr>
          </a:p>
          <a:p>
            <a:pPr algn="just">
              <a:spcAft>
                <a:spcPts val="900"/>
              </a:spcAft>
            </a:pPr>
            <a:r>
              <a:rPr lang="en-GB" sz="2800" dirty="0" smtClean="0">
                <a:solidFill>
                  <a:prstClr val="black"/>
                </a:solidFill>
                <a:latin typeface="Times New Roman" pitchFamily="18" charset="0"/>
                <a:cs typeface="Times New Roman" pitchFamily="18" charset="0"/>
              </a:rPr>
              <a:t>Evaluation sessions were run in small groups (2 to 8) with participants recruited from UEA, Ordnance Survey, UK Climate Impacts Programme, the Broads Authority and planners from Norfolk County Council (n = 45).</a:t>
            </a:r>
          </a:p>
          <a:p>
            <a:pPr algn="just">
              <a:spcAft>
                <a:spcPts val="900"/>
              </a:spcAft>
            </a:pPr>
            <a:r>
              <a:rPr lang="en-GB" sz="2800" dirty="0" smtClean="0">
                <a:solidFill>
                  <a:schemeClr val="tx1"/>
                </a:solidFill>
                <a:latin typeface="Times New Roman" pitchFamily="18" charset="0"/>
                <a:cs typeface="Times New Roman" pitchFamily="18" charset="0"/>
              </a:rPr>
              <a:t>Responses were collected using an audience response system (Turning Point) consisting of slides integrated into Microsoft PowerPoint and handheld keypads.</a:t>
            </a:r>
          </a:p>
        </p:txBody>
      </p:sp>
      <p:sp>
        <p:nvSpPr>
          <p:cNvPr id="34" name="Rounded Rectangle 33"/>
          <p:cNvSpPr/>
          <p:nvPr/>
        </p:nvSpPr>
        <p:spPr>
          <a:xfrm>
            <a:off x="12043643" y="14707518"/>
            <a:ext cx="7128792" cy="5472608"/>
          </a:xfrm>
          <a:prstGeom prst="roundRect">
            <a:avLst>
              <a:gd name="adj" fmla="val 1709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900"/>
              </a:spcAft>
            </a:pPr>
            <a:r>
              <a:rPr lang="en-GB" sz="2800" dirty="0" smtClean="0">
                <a:solidFill>
                  <a:schemeClr val="tx1"/>
                </a:solidFill>
                <a:latin typeface="Times New Roman" pitchFamily="18" charset="0"/>
                <a:cs typeface="Times New Roman" pitchFamily="18" charset="0"/>
              </a:rPr>
              <a:t>The participants were asked how many turbines were within 2000m, using four different methods to represent the distance  of the turbines:</a:t>
            </a:r>
          </a:p>
          <a:p>
            <a:pPr marL="514350" indent="-514350" algn="just">
              <a:spcAft>
                <a:spcPts val="900"/>
              </a:spcAft>
              <a:buFont typeface="Arial" pitchFamily="34" charset="0"/>
              <a:buChar char="•"/>
            </a:pPr>
            <a:r>
              <a:rPr lang="en-GB" sz="2800" dirty="0" smtClean="0">
                <a:solidFill>
                  <a:schemeClr val="tx1"/>
                </a:solidFill>
                <a:latin typeface="Times New Roman" pitchFamily="18" charset="0"/>
                <a:cs typeface="Times New Roman" pitchFamily="18" charset="0"/>
              </a:rPr>
              <a:t>Vision Only: Just the visualisation (see left &amp; above).</a:t>
            </a:r>
          </a:p>
          <a:p>
            <a:pPr marL="514350" indent="-514350" algn="just">
              <a:spcAft>
                <a:spcPts val="900"/>
              </a:spcAft>
              <a:buFont typeface="Arial" pitchFamily="34" charset="0"/>
              <a:buChar char="•"/>
            </a:pPr>
            <a:r>
              <a:rPr lang="en-GB" sz="2800" dirty="0" smtClean="0">
                <a:solidFill>
                  <a:schemeClr val="tx1"/>
                </a:solidFill>
                <a:latin typeface="Times New Roman" pitchFamily="18" charset="0"/>
                <a:cs typeface="Times New Roman" pitchFamily="18" charset="0"/>
              </a:rPr>
              <a:t>Vision &amp; Sound: The visualisation with sound (either piano notes or bird calls).</a:t>
            </a:r>
          </a:p>
          <a:p>
            <a:pPr marL="514350" indent="-514350" algn="just">
              <a:spcAft>
                <a:spcPts val="900"/>
              </a:spcAft>
              <a:buFont typeface="Arial" pitchFamily="34" charset="0"/>
              <a:buChar char="•"/>
            </a:pPr>
            <a:r>
              <a:rPr lang="en-GB" sz="2800" dirty="0" smtClean="0">
                <a:solidFill>
                  <a:schemeClr val="tx1"/>
                </a:solidFill>
                <a:latin typeface="Times New Roman" pitchFamily="18" charset="0"/>
                <a:cs typeface="Times New Roman" pitchFamily="18" charset="0"/>
              </a:rPr>
              <a:t>Sound Only: Just the sound.</a:t>
            </a:r>
          </a:p>
          <a:p>
            <a:pPr marL="514350" indent="-514350" algn="just">
              <a:spcAft>
                <a:spcPts val="900"/>
              </a:spcAft>
              <a:buFont typeface="Arial" pitchFamily="34" charset="0"/>
              <a:buChar char="•"/>
            </a:pPr>
            <a:r>
              <a:rPr lang="en-GB" sz="2800" dirty="0" smtClean="0">
                <a:solidFill>
                  <a:schemeClr val="tx1"/>
                </a:solidFill>
                <a:latin typeface="Times New Roman" pitchFamily="18" charset="0"/>
                <a:cs typeface="Times New Roman" pitchFamily="18" charset="0"/>
              </a:rPr>
              <a:t>Vision with Scale: The visualisation with the turbine at 1000m marked (see right).</a:t>
            </a:r>
          </a:p>
        </p:txBody>
      </p:sp>
      <p:sp>
        <p:nvSpPr>
          <p:cNvPr id="52" name="Rounded Rectangle 51"/>
          <p:cNvSpPr/>
          <p:nvPr/>
        </p:nvSpPr>
        <p:spPr>
          <a:xfrm>
            <a:off x="522363" y="21836310"/>
            <a:ext cx="12673408" cy="5256584"/>
          </a:xfrm>
          <a:prstGeom prst="roundRect">
            <a:avLst>
              <a:gd name="adj" fmla="val 1709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r>
              <a:rPr lang="en-GB" sz="2800" b="1" dirty="0" smtClean="0">
                <a:solidFill>
                  <a:schemeClr val="tx1"/>
                </a:solidFill>
                <a:latin typeface="Times New Roman" pitchFamily="18" charset="0"/>
                <a:cs typeface="Times New Roman" pitchFamily="18" charset="0"/>
              </a:rPr>
              <a:t>Results</a:t>
            </a:r>
          </a:p>
          <a:p>
            <a:pPr algn="just">
              <a:spcAft>
                <a:spcPts val="900"/>
              </a:spcAft>
            </a:pPr>
            <a:r>
              <a:rPr lang="en-GB" sz="2800" dirty="0" smtClean="0">
                <a:solidFill>
                  <a:schemeClr val="tx1"/>
                </a:solidFill>
                <a:latin typeface="Times New Roman" pitchFamily="18" charset="0"/>
                <a:cs typeface="Times New Roman" pitchFamily="18" charset="0"/>
              </a:rPr>
              <a:t>The number of turbines the participants thought were within 2000m was compared to the correct answer for each visualisation, with a value of 0 being correct, a negative value being an underestimation and a positive value being an overestimation.</a:t>
            </a:r>
          </a:p>
          <a:p>
            <a:pPr algn="just">
              <a:spcAft>
                <a:spcPts val="900"/>
              </a:spcAft>
            </a:pPr>
            <a:r>
              <a:rPr lang="en-GB" sz="2800" dirty="0" smtClean="0">
                <a:solidFill>
                  <a:schemeClr val="tx1"/>
                </a:solidFill>
                <a:latin typeface="Times New Roman" pitchFamily="18" charset="0"/>
                <a:cs typeface="Times New Roman" pitchFamily="18" charset="0"/>
              </a:rPr>
              <a:t>The graph below shows how successful the different methods were.  </a:t>
            </a:r>
          </a:p>
          <a:p>
            <a:pPr marL="514350" indent="-514350" algn="just">
              <a:spcAft>
                <a:spcPts val="900"/>
              </a:spcAft>
              <a:buFont typeface="Arial" pitchFamily="34" charset="0"/>
              <a:buChar char="•"/>
            </a:pPr>
            <a:r>
              <a:rPr lang="en-GB" sz="2800" dirty="0" smtClean="0">
                <a:solidFill>
                  <a:schemeClr val="tx1"/>
                </a:solidFill>
                <a:latin typeface="Times New Roman" pitchFamily="18" charset="0"/>
                <a:cs typeface="Times New Roman" pitchFamily="18" charset="0"/>
              </a:rPr>
              <a:t>Sound Only with piano notes was the most successful and Vision Only the least successful. </a:t>
            </a:r>
          </a:p>
          <a:p>
            <a:pPr marL="514350" indent="-514350" algn="just">
              <a:spcAft>
                <a:spcPts val="900"/>
              </a:spcAft>
              <a:buFont typeface="Arial" pitchFamily="34" charset="0"/>
              <a:buChar char="•"/>
            </a:pPr>
            <a:r>
              <a:rPr lang="en-GB" sz="2800" dirty="0" smtClean="0">
                <a:solidFill>
                  <a:schemeClr val="tx1"/>
                </a:solidFill>
                <a:latin typeface="Times New Roman" pitchFamily="18" charset="0"/>
                <a:cs typeface="Times New Roman" pitchFamily="18" charset="0"/>
              </a:rPr>
              <a:t>Piano notes were more successful than bird calls, which were also more successful than Vision Only. </a:t>
            </a:r>
          </a:p>
        </p:txBody>
      </p:sp>
      <p:pic>
        <p:nvPicPr>
          <p:cNvPr id="62" name="Picture 61" descr="stickman.jpg"/>
          <p:cNvPicPr>
            <a:picLocks noChangeAspect="1"/>
          </p:cNvPicPr>
          <p:nvPr/>
        </p:nvPicPr>
        <p:blipFill>
          <a:blip r:embed="rId13" cstate="print"/>
          <a:stretch>
            <a:fillRect/>
          </a:stretch>
        </p:blipFill>
        <p:spPr>
          <a:xfrm>
            <a:off x="14347899" y="34114951"/>
            <a:ext cx="2381250" cy="4067175"/>
          </a:xfrm>
          <a:prstGeom prst="rect">
            <a:avLst/>
          </a:prstGeom>
        </p:spPr>
      </p:pic>
      <p:sp>
        <p:nvSpPr>
          <p:cNvPr id="63" name="Cloud Callout 62"/>
          <p:cNvSpPr/>
          <p:nvPr/>
        </p:nvSpPr>
        <p:spPr>
          <a:xfrm>
            <a:off x="13411795" y="30981326"/>
            <a:ext cx="2664296" cy="2160240"/>
          </a:xfrm>
          <a:prstGeom prst="cloudCallout">
            <a:avLst>
              <a:gd name="adj1" fmla="val 30762"/>
              <a:gd name="adj2" fmla="val 817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pic>
        <p:nvPicPr>
          <p:cNvPr id="65" name="Picture 64" descr="UEA Logo.gif"/>
          <p:cNvPicPr>
            <a:picLocks noChangeAspect="1"/>
          </p:cNvPicPr>
          <p:nvPr/>
        </p:nvPicPr>
        <p:blipFill>
          <a:blip r:embed="rId14" cstate="print"/>
          <a:stretch>
            <a:fillRect/>
          </a:stretch>
        </p:blipFill>
        <p:spPr>
          <a:xfrm>
            <a:off x="0" y="39262246"/>
            <a:ext cx="4800810" cy="3474271"/>
          </a:xfrm>
          <a:prstGeom prst="rect">
            <a:avLst/>
          </a:prstGeom>
        </p:spPr>
      </p:pic>
      <p:sp>
        <p:nvSpPr>
          <p:cNvPr id="68" name="Rectangle 67"/>
          <p:cNvSpPr/>
          <p:nvPr/>
        </p:nvSpPr>
        <p:spPr>
          <a:xfrm>
            <a:off x="720080" y="37822086"/>
            <a:ext cx="6066979" cy="1938992"/>
          </a:xfrm>
          <a:prstGeom prst="rect">
            <a:avLst/>
          </a:prstGeom>
        </p:spPr>
        <p:txBody>
          <a:bodyPr wrap="square">
            <a:spAutoFit/>
          </a:bodyPr>
          <a:lstStyle/>
          <a:p>
            <a:pPr lvl="0" algn="ctr"/>
            <a:r>
              <a:rPr lang="en-GB" sz="2000" b="1" dirty="0" smtClean="0">
                <a:solidFill>
                  <a:prstClr val="black"/>
                </a:solidFill>
                <a:latin typeface="Times New Roman" pitchFamily="18" charset="0"/>
                <a:cs typeface="Times New Roman" pitchFamily="18" charset="0"/>
              </a:rPr>
              <a:t>Acknowledgements</a:t>
            </a:r>
            <a:endParaRPr lang="en-GB" sz="2000" dirty="0" smtClean="0">
              <a:solidFill>
                <a:prstClr val="black"/>
              </a:solidFill>
              <a:latin typeface="Times New Roman" pitchFamily="18" charset="0"/>
              <a:cs typeface="Times New Roman" pitchFamily="18" charset="0"/>
            </a:endParaRPr>
          </a:p>
          <a:p>
            <a:pPr lvl="0" algn="just"/>
            <a:r>
              <a:rPr lang="en-GB" sz="2000" dirty="0" smtClean="0">
                <a:solidFill>
                  <a:prstClr val="black"/>
                </a:solidFill>
                <a:latin typeface="Times New Roman" pitchFamily="18" charset="0"/>
                <a:cs typeface="Times New Roman" pitchFamily="18" charset="0"/>
              </a:rPr>
              <a:t>This research has been conducted as part of ESRC/NERC PhD Studentship No. ES/F012454/1 with additional financial support from Ordnance Survey. Thanks also to the participants, and ECEHH for financial support for this poster and conference attendance.</a:t>
            </a:r>
          </a:p>
        </p:txBody>
      </p:sp>
      <p:sp>
        <p:nvSpPr>
          <p:cNvPr id="69" name="Rectangle 68"/>
          <p:cNvSpPr/>
          <p:nvPr/>
        </p:nvSpPr>
        <p:spPr>
          <a:xfrm>
            <a:off x="7507139" y="37827310"/>
            <a:ext cx="9217024" cy="1938992"/>
          </a:xfrm>
          <a:prstGeom prst="rect">
            <a:avLst/>
          </a:prstGeom>
        </p:spPr>
        <p:txBody>
          <a:bodyPr wrap="square">
            <a:spAutoFit/>
          </a:bodyPr>
          <a:lstStyle/>
          <a:p>
            <a:pPr lvl="0" algn="ctr"/>
            <a:r>
              <a:rPr lang="en-GB" sz="2000" b="1" dirty="0" smtClean="0">
                <a:solidFill>
                  <a:prstClr val="black"/>
                </a:solidFill>
                <a:latin typeface="Times New Roman" pitchFamily="18" charset="0"/>
                <a:cs typeface="Times New Roman" pitchFamily="18" charset="0"/>
              </a:rPr>
              <a:t>Biography</a:t>
            </a:r>
            <a:endParaRPr lang="en-GB" sz="2000" dirty="0" smtClean="0">
              <a:solidFill>
                <a:prstClr val="black"/>
              </a:solidFill>
              <a:latin typeface="Times New Roman" pitchFamily="18" charset="0"/>
              <a:cs typeface="Times New Roman" pitchFamily="18" charset="0"/>
            </a:endParaRPr>
          </a:p>
          <a:p>
            <a:pPr lvl="0" algn="just"/>
            <a:r>
              <a:rPr lang="en-GB" sz="2000" dirty="0" smtClean="0">
                <a:solidFill>
                  <a:prstClr val="black"/>
                </a:solidFill>
                <a:latin typeface="Times New Roman" pitchFamily="18" charset="0"/>
                <a:cs typeface="Times New Roman" pitchFamily="18" charset="0"/>
              </a:rPr>
              <a:t>Nick Bearman has recently submitted his PhD in the School of Environmental Sciences at UEA, researching different methods of representing uncertainty using sound in a variety of spatial data environments. He is now working as a post-doctoral research fellow at the European Centre for Environment and Human Health (Peninsula College of Medicine &amp; Dentistry, Universities of Exeter &amp; Plymouth).</a:t>
            </a:r>
            <a:endParaRPr lang="en-GB" sz="8000" dirty="0"/>
          </a:p>
        </p:txBody>
      </p:sp>
      <p:sp>
        <p:nvSpPr>
          <p:cNvPr id="70" name="TextBox 69"/>
          <p:cNvSpPr txBox="1"/>
          <p:nvPr/>
        </p:nvSpPr>
        <p:spPr>
          <a:xfrm>
            <a:off x="8227219" y="2970214"/>
            <a:ext cx="14041560" cy="523220"/>
          </a:xfrm>
          <a:prstGeom prst="rect">
            <a:avLst/>
          </a:prstGeom>
          <a:noFill/>
        </p:spPr>
        <p:txBody>
          <a:bodyPr wrap="square" rtlCol="0">
            <a:spAutoFit/>
          </a:bodyPr>
          <a:lstStyle/>
          <a:p>
            <a:pPr algn="ctr"/>
            <a:r>
              <a:rPr lang="en-GB" sz="2800" dirty="0" smtClean="0">
                <a:latin typeface="Times New Roman" pitchFamily="18" charset="0"/>
                <a:cs typeface="Times New Roman" pitchFamily="18" charset="0"/>
              </a:rPr>
              <a:t>Nick Bearman &amp; Andrew Lovett, School of Environmental Sciences, UEA</a:t>
            </a:r>
          </a:p>
        </p:txBody>
      </p:sp>
      <p:pic>
        <p:nvPicPr>
          <p:cNvPr id="39" name="Picture 38" descr="QR_code.png"/>
          <p:cNvPicPr>
            <a:picLocks noChangeAspect="1"/>
          </p:cNvPicPr>
          <p:nvPr/>
        </p:nvPicPr>
        <p:blipFill>
          <a:blip r:embed="rId15" cstate="print"/>
          <a:stretch>
            <a:fillRect/>
          </a:stretch>
        </p:blipFill>
        <p:spPr>
          <a:xfrm>
            <a:off x="14707939" y="20468158"/>
            <a:ext cx="2232248" cy="2232248"/>
          </a:xfrm>
          <a:prstGeom prst="rect">
            <a:avLst/>
          </a:prstGeom>
        </p:spPr>
      </p:pic>
      <p:sp>
        <p:nvSpPr>
          <p:cNvPr id="40" name="TextBox 39"/>
          <p:cNvSpPr txBox="1"/>
          <p:nvPr/>
        </p:nvSpPr>
        <p:spPr>
          <a:xfrm>
            <a:off x="13195771" y="20689406"/>
            <a:ext cx="1440160" cy="1631216"/>
          </a:xfrm>
          <a:prstGeom prst="rect">
            <a:avLst/>
          </a:prstGeom>
          <a:noFill/>
        </p:spPr>
        <p:txBody>
          <a:bodyPr wrap="square" rtlCol="0">
            <a:spAutoFit/>
          </a:bodyPr>
          <a:lstStyle/>
          <a:p>
            <a:pPr algn="ctr"/>
            <a:r>
              <a:rPr lang="en-GB" sz="2000" i="1" dirty="0" smtClean="0">
                <a:latin typeface="Times New Roman" pitchFamily="18" charset="0"/>
                <a:cs typeface="Times New Roman" pitchFamily="18" charset="0"/>
              </a:rPr>
              <a:t>To hear the sound scan the QR code or see the URL below</a:t>
            </a:r>
            <a:endParaRPr lang="en-GB" sz="2000" i="1" dirty="0" smtClean="0">
              <a:latin typeface="Times New Roman" pitchFamily="18" charset="0"/>
              <a:cs typeface="Times New Roman" pitchFamily="18" charset="0"/>
            </a:endParaRPr>
          </a:p>
        </p:txBody>
      </p:sp>
      <p:sp>
        <p:nvSpPr>
          <p:cNvPr id="41" name="TextBox 40"/>
          <p:cNvSpPr txBox="1"/>
          <p:nvPr/>
        </p:nvSpPr>
        <p:spPr>
          <a:xfrm>
            <a:off x="17300227" y="39046222"/>
            <a:ext cx="11881320" cy="461665"/>
          </a:xfrm>
          <a:prstGeom prst="rect">
            <a:avLst/>
          </a:prstGeom>
          <a:noFill/>
        </p:spPr>
        <p:txBody>
          <a:bodyPr wrap="square" rtlCol="0">
            <a:spAutoFit/>
          </a:bodyPr>
          <a:lstStyle/>
          <a:p>
            <a:pPr algn="ctr"/>
            <a:r>
              <a:rPr lang="en-GB" sz="2400" i="1" dirty="0" smtClean="0">
                <a:latin typeface="Times New Roman" pitchFamily="18" charset="0"/>
                <a:cs typeface="Times New Roman" pitchFamily="18" charset="0"/>
              </a:rPr>
              <a:t>For examples of the sound, </a:t>
            </a:r>
            <a:r>
              <a:rPr lang="en-GB" sz="2400" i="1" dirty="0" smtClean="0">
                <a:latin typeface="Times New Roman" pitchFamily="18" charset="0"/>
                <a:cs typeface="Times New Roman" pitchFamily="18" charset="0"/>
              </a:rPr>
              <a:t>see </a:t>
            </a:r>
            <a:r>
              <a:rPr lang="en-GB" sz="2400" i="1" dirty="0" smtClean="0">
                <a:latin typeface="Times New Roman" pitchFamily="18" charset="0"/>
                <a:cs typeface="Times New Roman" pitchFamily="18" charset="0"/>
              </a:rPr>
              <a:t>http://nickbearman.me.uk/go/bearman_lovett_2012_gisruk</a:t>
            </a:r>
            <a:endParaRPr lang="en-GB" sz="24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1322</Words>
  <Application>Microsoft Office PowerPoint</Application>
  <PresentationFormat>Custom</PresentationFormat>
  <Paragraphs>68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Can Sound Help Represent Distance in  a Landscape Visualisation Setting? </vt:lpstr>
    </vt:vector>
  </TitlesOfParts>
  <Company>University of Plymouth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Bearman</dc:creator>
  <cp:lastModifiedBy>Nick Bearman</cp:lastModifiedBy>
  <cp:revision>62</cp:revision>
  <dcterms:created xsi:type="dcterms:W3CDTF">2012-03-19T12:42:49Z</dcterms:created>
  <dcterms:modified xsi:type="dcterms:W3CDTF">2012-03-26T08:41:06Z</dcterms:modified>
</cp:coreProperties>
</file>