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7" r:id="rId2"/>
    <p:sldId id="261" r:id="rId3"/>
    <p:sldId id="272" r:id="rId4"/>
    <p:sldId id="273" r:id="rId5"/>
    <p:sldId id="274" r:id="rId6"/>
    <p:sldId id="275" r:id="rId7"/>
    <p:sldId id="265" r:id="rId8"/>
    <p:sldId id="266" r:id="rId9"/>
    <p:sldId id="267" r:id="rId10"/>
    <p:sldId id="268" r:id="rId11"/>
    <p:sldId id="289" r:id="rId12"/>
    <p:sldId id="276" r:id="rId13"/>
    <p:sldId id="269" r:id="rId14"/>
    <p:sldId id="270" r:id="rId15"/>
    <p:sldId id="277" r:id="rId16"/>
    <p:sldId id="278" r:id="rId17"/>
    <p:sldId id="279" r:id="rId18"/>
    <p:sldId id="290" r:id="rId19"/>
    <p:sldId id="291" r:id="rId20"/>
    <p:sldId id="263" r:id="rId21"/>
    <p:sldId id="281" r:id="rId22"/>
    <p:sldId id="280" r:id="rId23"/>
    <p:sldId id="283" r:id="rId24"/>
    <p:sldId id="282" r:id="rId25"/>
    <p:sldId id="259" r:id="rId26"/>
    <p:sldId id="288" r:id="rId27"/>
    <p:sldId id="285" r:id="rId28"/>
    <p:sldId id="286" r:id="rId29"/>
    <p:sldId id="292" r:id="rId30"/>
  </p:sldIdLst>
  <p:sldSz cx="9906000" cy="6858000" type="A4"/>
  <p:notesSz cx="9872663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057" autoAdjust="0"/>
  </p:normalViewPr>
  <p:slideViewPr>
    <p:cSldViewPr>
      <p:cViewPr>
        <p:scale>
          <a:sx n="66" d="100"/>
          <a:sy n="66" d="100"/>
        </p:scale>
        <p:origin x="-1338" y="-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2224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CE24A-EE6B-4B2F-AEB7-36B8AEF39483}" type="datetimeFigureOut">
              <a:rPr lang="en-GB" smtClean="0"/>
              <a:t>30/03/2013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2224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8E6DAC-00C9-4BF2-8F90-8E7F769818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8535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2224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FB133-74F4-4893-AF7E-D4ECAC50274C}" type="datetimeFigureOut">
              <a:rPr lang="en-GB" smtClean="0"/>
              <a:t>30/03/2013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95625" y="509588"/>
            <a:ext cx="3681413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267" y="3228895"/>
            <a:ext cx="789813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2224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C55E6-F585-439E-AECA-A6B5FA7A16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9971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cagoasthma.org/site/files/410/114722/390280/545522/CAC_5_10_2010_Atopic_March_presentation_Donnell_%5bC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C55E6-F585-439E-AECA-A6B5FA7A16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500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C55E6-F585-439E-AECA-A6B5FA7A16D4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966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C55E6-F585-439E-AECA-A6B5FA7A16D4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369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C55E6-F585-439E-AECA-A6B5FA7A16D4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152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C55E6-F585-439E-AECA-A6B5FA7A16D4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925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endParaRPr lang="en-GB" dirty="0" smtClean="0"/>
          </a:p>
          <a:p>
            <a:r>
              <a:rPr lang="en-GB" dirty="0" smtClean="0"/>
              <a:t>Concept</a:t>
            </a:r>
            <a:r>
              <a:rPr lang="en-GB" baseline="0" dirty="0" smtClean="0"/>
              <a:t> in </a:t>
            </a:r>
            <a:r>
              <a:rPr lang="en-GB" baseline="0" dirty="0" err="1" smtClean="0"/>
              <a:t>Epidemonology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“The atopic march is generally characterized by the progression of atopic dermatitis </a:t>
            </a:r>
            <a:r>
              <a:rPr lang="en-GB" b="1" dirty="0" smtClean="0"/>
              <a:t>(eczema)</a:t>
            </a:r>
            <a:r>
              <a:rPr lang="en-GB" dirty="0" smtClean="0"/>
              <a:t> to </a:t>
            </a:r>
            <a:r>
              <a:rPr lang="en-GB" b="1" dirty="0" smtClean="0"/>
              <a:t>asthma</a:t>
            </a:r>
            <a:r>
              <a:rPr lang="en-GB" dirty="0" smtClean="0"/>
              <a:t> and </a:t>
            </a:r>
            <a:r>
              <a:rPr lang="en-GB" b="1" dirty="0" smtClean="0"/>
              <a:t>allergic </a:t>
            </a:r>
            <a:r>
              <a:rPr lang="en-GB" dirty="0" smtClean="0"/>
              <a:t>rhinitis</a:t>
            </a:r>
            <a:r>
              <a:rPr lang="en-GB" b="1" dirty="0" smtClean="0"/>
              <a:t> </a:t>
            </a:r>
            <a:r>
              <a:rPr lang="en-GB" dirty="0" smtClean="0"/>
              <a:t>during the first several years of life.”</a:t>
            </a:r>
          </a:p>
          <a:p>
            <a:pPr algn="r">
              <a:buNone/>
            </a:pPr>
            <a:r>
              <a:rPr lang="en-GB" dirty="0" smtClean="0"/>
              <a:t>Spergel (2010) p.99</a:t>
            </a:r>
          </a:p>
          <a:p>
            <a:pPr algn="r">
              <a:buNone/>
            </a:pPr>
            <a:endParaRPr lang="en-GB" dirty="0" smtClean="0"/>
          </a:p>
          <a:p>
            <a:pPr algn="l">
              <a:buNone/>
            </a:pPr>
            <a:r>
              <a:rPr lang="en-GB" dirty="0" smtClean="0"/>
              <a:t>Slide from http://www.chicagoasthma.org/site/files/410/114722/390280/545522/CAC_5_10_2010_Atopic_March_presentation_Donnell_[C</a:t>
            </a:r>
          </a:p>
          <a:p>
            <a:pPr algn="l">
              <a:buNone/>
            </a:pPr>
            <a:r>
              <a:rPr lang="en-GB" dirty="0" smtClean="0"/>
              <a:t>http://www.chicagoasthma.org/2011-spring/</a:t>
            </a:r>
          </a:p>
          <a:p>
            <a:pPr algn="l">
              <a:buNone/>
            </a:pPr>
            <a:r>
              <a:rPr lang="en-GB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THE ATOPIC MARCH: FROM ECZEMA TO ASTHMA</a:t>
            </a:r>
            <a:r>
              <a:rPr lang="en-GB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GB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Aaron Donnell, MD, Chicago Family Asthma &amp; Allergy, SC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C55E6-F585-439E-AECA-A6B5FA7A16D4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C55E6-F585-439E-AECA-A6B5FA7A16D4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C55E6-F585-439E-AECA-A6B5FA7A16D4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http://topnews.in/health/files/NHS_1.jpg</a:t>
            </a:r>
          </a:p>
          <a:p>
            <a:r>
              <a:rPr lang="en-GB" dirty="0" smtClean="0"/>
              <a:t>https://www.census.ac.uk/images/CENSUS%20UK%20WITH%20STRAP%20(RGB)%20297x96.jpg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C55E6-F585-439E-AECA-A6B5FA7A16D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382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C55E6-F585-439E-AECA-A6B5FA7A16D4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C55E6-F585-439E-AECA-A6B5FA7A16D4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C55E6-F585-439E-AECA-A6B5FA7A16D4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Image</a:t>
            </a:r>
            <a:r>
              <a:rPr lang="en-GB" baseline="0" dirty="0" smtClean="0"/>
              <a:t> http://cdn3.hark.com/images/000/002/631/2631/original.gif</a:t>
            </a:r>
          </a:p>
          <a:p>
            <a:r>
              <a:rPr lang="en-GB" dirty="0" smtClean="0"/>
              <a:t>http://www.hark.com/collections/dtqzfmzlvm-lisa-simpson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C55E6-F585-439E-AECA-A6B5FA7A16D4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G:\ECEHH\Graphics\ECEHH Logo\ECEHH LOGO_mark and tex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9"/>
            <a:ext cx="4248472" cy="100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/>
          <p:cNvCxnSpPr/>
          <p:nvPr userDrawn="1"/>
        </p:nvCxnSpPr>
        <p:spPr>
          <a:xfrm>
            <a:off x="1533374" y="1268707"/>
            <a:ext cx="774010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533374" y="1916832"/>
            <a:ext cx="7740106" cy="7200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GB" sz="3600" b="1" dirty="0" smtClean="0">
                <a:latin typeface="Myriad Pro" pitchFamily="34" charset="0"/>
              </a:rPr>
              <a:t>Title of this presentation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533374" y="2924944"/>
            <a:ext cx="7740650" cy="576262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 sz="2800" dirty="0" smtClean="0">
                <a:latin typeface="Myriad Pro" pitchFamily="34" charset="0"/>
              </a:rPr>
              <a:t>Author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533374" y="3573017"/>
            <a:ext cx="7740650" cy="43204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 smtClean="0"/>
              <a:t>Position</a:t>
            </a:r>
            <a:endParaRPr lang="en-GB" dirty="0"/>
          </a:p>
        </p:txBody>
      </p:sp>
      <p:pic>
        <p:nvPicPr>
          <p:cNvPr id="10" name="Picture 9" descr="E:\ECEHH\Graphics\Exeter Logo\Medical School 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953" y="481656"/>
            <a:ext cx="2985100" cy="67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E:\ECEHH\Graphics\ERDF ESF Logos\New ERDF\ERDF Logo Landscape Colour JPEG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947" y="5500414"/>
            <a:ext cx="3347618" cy="87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E:\ECEHH\Graphics\ERDF ESF Logos\Convergence\Conv_ESF_Colour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500414"/>
            <a:ext cx="3391931" cy="87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Myriad Pro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1124743"/>
            <a:ext cx="5603643" cy="3602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Myriad Pro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Myriad Pro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fld id="{F61D03AF-6AC1-4BC2-A79A-0289B5A72BD9}" type="datetimeFigureOut">
              <a:rPr lang="en-US" smtClean="0"/>
              <a:pPr/>
              <a:t>3/30/2013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fld id="{C587D768-BA49-4B35-A017-5732C02BF61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2" descr="G:\ECEHH\Graphics\ECEHH Logo\ECEHH LOGO_mark and tex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0"/>
            <a:ext cx="2808312" cy="66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971600" y="846238"/>
            <a:ext cx="8445896" cy="65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01" b="34185"/>
          <a:stretch/>
        </p:blipFill>
        <p:spPr bwMode="auto">
          <a:xfrm>
            <a:off x="7545288" y="4702456"/>
            <a:ext cx="2357588" cy="2155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713936" y="511587"/>
            <a:ext cx="2703560" cy="266725"/>
          </a:xfrm>
          <a:prstGeom prst="rect">
            <a:avLst/>
          </a:prstGeom>
        </p:spPr>
        <p:txBody>
          <a:bodyPr lIns="36000" rIns="36000">
            <a:normAutofit/>
          </a:bodyPr>
          <a:lstStyle>
            <a:lvl1pPr marL="0" indent="0" algn="r">
              <a:buNone/>
              <a:defRPr sz="1600" b="1" baseline="0">
                <a:latin typeface="Myriad Pro" pitchFamily="34" charset="0"/>
              </a:defRPr>
            </a:lvl1pPr>
          </a:lstStyle>
          <a:p>
            <a:pPr lvl="0"/>
            <a:r>
              <a:rPr lang="en-GB" dirty="0" smtClean="0"/>
              <a:t>Slide title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:\ECEHH\Graphics\ECEHH Logo\ECEHH LOGO_mark and tex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0"/>
            <a:ext cx="2808312" cy="66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971600" y="846238"/>
            <a:ext cx="8445896" cy="65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01" b="34185"/>
          <a:stretch/>
        </p:blipFill>
        <p:spPr bwMode="auto">
          <a:xfrm>
            <a:off x="7545288" y="4702456"/>
            <a:ext cx="2357588" cy="2155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713936" y="511587"/>
            <a:ext cx="2703560" cy="266725"/>
          </a:xfrm>
          <a:prstGeom prst="rect">
            <a:avLst/>
          </a:prstGeom>
        </p:spPr>
        <p:txBody>
          <a:bodyPr lIns="36000" rIns="36000">
            <a:normAutofit/>
          </a:bodyPr>
          <a:lstStyle>
            <a:lvl1pPr marL="0" indent="0" algn="r">
              <a:buNone/>
              <a:defRPr sz="1600" b="1" baseline="0">
                <a:latin typeface="Myriad Pro" pitchFamily="34" charset="0"/>
              </a:defRPr>
            </a:lvl1pPr>
          </a:lstStyle>
          <a:p>
            <a:pPr lvl="0"/>
            <a:r>
              <a:rPr lang="en-GB" dirty="0" smtClean="0"/>
              <a:t>Slide title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71550" y="1341438"/>
            <a:ext cx="8085138" cy="50338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/>
            </a:lvl1pPr>
          </a:lstStyle>
          <a:p>
            <a:r>
              <a:rPr lang="en-GB" sz="2400" b="1" dirty="0" smtClean="0">
                <a:latin typeface="Myriad Pro" pitchFamily="34" charset="0"/>
              </a:rPr>
              <a:t>Paragraph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971550" y="1916113"/>
            <a:ext cx="8085138" cy="3529012"/>
          </a:xfrm>
        </p:spPr>
        <p:txBody>
          <a:bodyPr/>
          <a:lstStyle>
            <a:lvl1pPr marL="457200" indent="-457200">
              <a:buFont typeface="Arial" pitchFamily="34" charset="0"/>
              <a:buChar char="•"/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ECEHH\Graphics\ECEHH Logo\ECEHH LOGO_mark and tex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9"/>
            <a:ext cx="4248472" cy="100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1533374" y="1268707"/>
            <a:ext cx="774010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1533525" y="2565400"/>
            <a:ext cx="7019925" cy="50323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 smtClean="0"/>
              <a:t>E-mail address</a:t>
            </a:r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3717057" y="4602906"/>
            <a:ext cx="2338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latin typeface="Myriad Pro" pitchFamily="34" charset="0"/>
              </a:rPr>
              <a:t>www.ecehh.org</a:t>
            </a:r>
            <a:endParaRPr lang="en-GB" sz="2400" b="1" dirty="0">
              <a:latin typeface="Myriad Pro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1533525" y="1989138"/>
            <a:ext cx="7019925" cy="4318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GB" sz="2400" b="1" dirty="0" smtClean="0">
                <a:solidFill>
                  <a:prstClr val="black"/>
                </a:solidFill>
                <a:latin typeface="Myriad Pro" pitchFamily="34" charset="0"/>
              </a:rPr>
              <a:t>Closing slide title</a:t>
            </a:r>
          </a:p>
        </p:txBody>
      </p:sp>
      <p:pic>
        <p:nvPicPr>
          <p:cNvPr id="11" name="Picture 10" descr="E:\ECEHH\Graphics\Exeter Logo\Medical School 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953" y="481656"/>
            <a:ext cx="2985100" cy="67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E:\ECEHH\Graphics\ERDF ESF Logos\New ERDF\ERDF Logo Landscape Colour JPEG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947" y="5500414"/>
            <a:ext cx="3347618" cy="87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E:\ECEHH\Graphics\ERDF ESF Logos\Convergence\Conv_ESF_Colour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500414"/>
            <a:ext cx="3391931" cy="87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027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380" y="3705052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Myriad Pro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380" y="2204864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 descr="G:\ECEHH\Graphics\ECEHH Logo\ECEHH LOGO_mark and tex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0"/>
            <a:ext cx="2808312" cy="66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971600" y="846238"/>
            <a:ext cx="8445896" cy="65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Myriad Pro" pitchFamily="34" charset="0"/>
              </a:defRPr>
            </a:lvl1pPr>
            <a:lvl2pPr>
              <a:defRPr sz="2400">
                <a:latin typeface="Myriad Pro" pitchFamily="34" charset="0"/>
              </a:defRPr>
            </a:lvl2pPr>
            <a:lvl3pPr>
              <a:defRPr sz="2000">
                <a:latin typeface="Myriad Pro" pitchFamily="34" charset="0"/>
              </a:defRPr>
            </a:lvl3pPr>
            <a:lvl4pPr>
              <a:defRPr sz="1800">
                <a:latin typeface="Myriad Pro" pitchFamily="34" charset="0"/>
              </a:defRPr>
            </a:lvl4pPr>
            <a:lvl5pPr>
              <a:defRPr sz="1800">
                <a:latin typeface="Myriad Pro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Myriad Pro" pitchFamily="34" charset="0"/>
              </a:defRPr>
            </a:lvl1pPr>
            <a:lvl2pPr>
              <a:defRPr sz="2400">
                <a:latin typeface="Myriad Pro" pitchFamily="34" charset="0"/>
              </a:defRPr>
            </a:lvl2pPr>
            <a:lvl3pPr>
              <a:defRPr sz="2000">
                <a:latin typeface="Myriad Pro" pitchFamily="34" charset="0"/>
              </a:defRPr>
            </a:lvl3pPr>
            <a:lvl4pPr>
              <a:defRPr sz="1800">
                <a:latin typeface="Myriad Pro" pitchFamily="34" charset="0"/>
              </a:defRPr>
            </a:lvl4pPr>
            <a:lvl5pPr>
              <a:defRPr sz="1800">
                <a:latin typeface="Myriad Pro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fld id="{F61D03AF-6AC1-4BC2-A79A-0289B5A72BD9}" type="datetimeFigureOut">
              <a:rPr lang="en-US" smtClean="0"/>
              <a:pPr/>
              <a:t>3/30/2013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fld id="{C587D768-BA49-4B35-A017-5732C02BF61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2" descr="G:\ECEHH\Graphics\ECEHH Logo\ECEHH LOGO_mark and tex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0"/>
            <a:ext cx="2808312" cy="66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971600" y="846238"/>
            <a:ext cx="8445896" cy="65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01" b="34185"/>
          <a:stretch/>
        </p:blipFill>
        <p:spPr bwMode="auto">
          <a:xfrm>
            <a:off x="7545288" y="4702456"/>
            <a:ext cx="2357588" cy="2155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713936" y="511587"/>
            <a:ext cx="2703560" cy="266725"/>
          </a:xfrm>
          <a:prstGeom prst="rect">
            <a:avLst/>
          </a:prstGeom>
        </p:spPr>
        <p:txBody>
          <a:bodyPr lIns="36000" rIns="36000">
            <a:normAutofit/>
          </a:bodyPr>
          <a:lstStyle>
            <a:lvl1pPr marL="0" indent="0" algn="r">
              <a:buNone/>
              <a:defRPr sz="1600" b="1" baseline="0">
                <a:latin typeface="Myriad Pro" pitchFamily="34" charset="0"/>
              </a:defRPr>
            </a:lvl1pPr>
          </a:lstStyle>
          <a:p>
            <a:pPr lvl="0"/>
            <a:r>
              <a:rPr lang="en-GB" dirty="0" smtClean="0"/>
              <a:t>Slide title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Myriad Pro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yriad Pro" pitchFamily="34" charset="0"/>
              </a:defRPr>
            </a:lvl1pPr>
            <a:lvl2pPr>
              <a:defRPr sz="2000">
                <a:latin typeface="Myriad Pro" pitchFamily="34" charset="0"/>
              </a:defRPr>
            </a:lvl2pPr>
            <a:lvl3pPr>
              <a:defRPr sz="1800">
                <a:latin typeface="Myriad Pro" pitchFamily="34" charset="0"/>
              </a:defRPr>
            </a:lvl3pPr>
            <a:lvl4pPr>
              <a:defRPr sz="1600">
                <a:latin typeface="Myriad Pro" pitchFamily="34" charset="0"/>
              </a:defRPr>
            </a:lvl4pPr>
            <a:lvl5pPr>
              <a:defRPr sz="1600">
                <a:latin typeface="Myriad Pro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Myriad Pro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yriad Pro" pitchFamily="34" charset="0"/>
              </a:defRPr>
            </a:lvl1pPr>
            <a:lvl2pPr>
              <a:defRPr sz="2000">
                <a:latin typeface="Myriad Pro" pitchFamily="34" charset="0"/>
              </a:defRPr>
            </a:lvl2pPr>
            <a:lvl3pPr>
              <a:defRPr sz="1800">
                <a:latin typeface="Myriad Pro" pitchFamily="34" charset="0"/>
              </a:defRPr>
            </a:lvl3pPr>
            <a:lvl4pPr>
              <a:defRPr sz="1600">
                <a:latin typeface="Myriad Pro" pitchFamily="34" charset="0"/>
              </a:defRPr>
            </a:lvl4pPr>
            <a:lvl5pPr>
              <a:defRPr sz="1600">
                <a:latin typeface="Myriad Pro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fld id="{F61D03AF-6AC1-4BC2-A79A-0289B5A72BD9}" type="datetimeFigureOut">
              <a:rPr lang="en-US" smtClean="0"/>
              <a:pPr/>
              <a:t>3/30/2013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fld id="{C587D768-BA49-4B35-A017-5732C02BF61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2" descr="G:\ECEHH\Graphics\ECEHH Logo\ECEHH LOGO_mark and tex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0"/>
            <a:ext cx="2808312" cy="66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971600" y="846238"/>
            <a:ext cx="8445896" cy="65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01" b="34185"/>
          <a:stretch/>
        </p:blipFill>
        <p:spPr bwMode="auto">
          <a:xfrm>
            <a:off x="7545288" y="4702456"/>
            <a:ext cx="2357588" cy="2155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713936" y="511587"/>
            <a:ext cx="2703560" cy="266725"/>
          </a:xfrm>
          <a:prstGeom prst="rect">
            <a:avLst/>
          </a:prstGeom>
        </p:spPr>
        <p:txBody>
          <a:bodyPr lIns="36000" rIns="36000">
            <a:normAutofit/>
          </a:bodyPr>
          <a:lstStyle>
            <a:lvl1pPr marL="0" indent="0" algn="r">
              <a:buNone/>
              <a:defRPr sz="1600" b="1" baseline="0">
                <a:latin typeface="Myriad Pro" pitchFamily="34" charset="0"/>
              </a:defRPr>
            </a:lvl1pPr>
          </a:lstStyle>
          <a:p>
            <a:pPr lvl="0"/>
            <a:r>
              <a:rPr lang="en-GB" dirty="0" smtClean="0"/>
              <a:t>Slide title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ECEHH\Graphics\ECEHH Logo\ECEHH LOGO_mark and tex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0"/>
            <a:ext cx="2808312" cy="66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971600" y="846238"/>
            <a:ext cx="8445896" cy="65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01" b="34185"/>
          <a:stretch/>
        </p:blipFill>
        <p:spPr bwMode="auto">
          <a:xfrm>
            <a:off x="7545288" y="4702456"/>
            <a:ext cx="2357588" cy="2155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713936" y="511587"/>
            <a:ext cx="2703560" cy="266725"/>
          </a:xfrm>
          <a:prstGeom prst="rect">
            <a:avLst/>
          </a:prstGeom>
        </p:spPr>
        <p:txBody>
          <a:bodyPr lIns="36000" rIns="36000">
            <a:normAutofit/>
          </a:bodyPr>
          <a:lstStyle>
            <a:lvl1pPr marL="0" indent="0" algn="r">
              <a:buNone/>
              <a:defRPr sz="1600" b="1" baseline="0">
                <a:latin typeface="Myriad Pro" pitchFamily="34" charset="0"/>
              </a:defRPr>
            </a:lvl1pPr>
          </a:lstStyle>
          <a:p>
            <a:pPr lvl="0"/>
            <a:r>
              <a:rPr lang="en-GB" dirty="0" smtClean="0"/>
              <a:t>Slide title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fld id="{F61D03AF-6AC1-4BC2-A79A-0289B5A72BD9}" type="datetimeFigureOut">
              <a:rPr lang="en-US" smtClean="0"/>
              <a:pPr/>
              <a:t>3/30/2013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fld id="{C587D768-BA49-4B35-A017-5732C02BF61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" name="Picture 2" descr="G:\ECEHH\Graphics\ECEHH Logo\ECEHH LOGO_mark and tex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0"/>
            <a:ext cx="2808312" cy="66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971600" y="846238"/>
            <a:ext cx="8445896" cy="65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01" b="34185"/>
          <a:stretch/>
        </p:blipFill>
        <p:spPr bwMode="auto">
          <a:xfrm>
            <a:off x="7545288" y="4702456"/>
            <a:ext cx="2357588" cy="2155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713936" y="511587"/>
            <a:ext cx="2703560" cy="266725"/>
          </a:xfrm>
          <a:prstGeom prst="rect">
            <a:avLst/>
          </a:prstGeom>
        </p:spPr>
        <p:txBody>
          <a:bodyPr lIns="36000" rIns="36000">
            <a:normAutofit/>
          </a:bodyPr>
          <a:lstStyle>
            <a:lvl1pPr marL="0" indent="0" algn="r">
              <a:buNone/>
              <a:defRPr sz="1600" b="1" baseline="0">
                <a:latin typeface="Myriad Pro" pitchFamily="34" charset="0"/>
              </a:defRPr>
            </a:lvl1pPr>
          </a:lstStyle>
          <a:p>
            <a:pPr lvl="0"/>
            <a:r>
              <a:rPr lang="en-GB" dirty="0" smtClean="0"/>
              <a:t>Slide title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Myriad Pro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Myriad Pro" pitchFamily="34" charset="0"/>
              </a:defRPr>
            </a:lvl1pPr>
            <a:lvl2pPr>
              <a:defRPr sz="2800">
                <a:latin typeface="Myriad Pro" pitchFamily="34" charset="0"/>
              </a:defRPr>
            </a:lvl2pPr>
            <a:lvl3pPr>
              <a:defRPr sz="2400">
                <a:latin typeface="Myriad Pro" pitchFamily="34" charset="0"/>
              </a:defRPr>
            </a:lvl3pPr>
            <a:lvl4pPr>
              <a:defRPr sz="2000">
                <a:latin typeface="Myriad Pro" pitchFamily="34" charset="0"/>
              </a:defRPr>
            </a:lvl4pPr>
            <a:lvl5pPr>
              <a:defRPr sz="2000">
                <a:latin typeface="Myriad Pro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Myriad Pro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fld id="{F61D03AF-6AC1-4BC2-A79A-0289B5A72BD9}" type="datetimeFigureOut">
              <a:rPr lang="en-US" smtClean="0"/>
              <a:pPr/>
              <a:t>3/30/2013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fld id="{C587D768-BA49-4B35-A017-5732C02BF61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2" descr="G:\ECEHH\Graphics\ECEHH Logo\ECEHH LOGO_mark and tex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0"/>
            <a:ext cx="2808312" cy="66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971600" y="846238"/>
            <a:ext cx="8445896" cy="65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01" b="34185"/>
          <a:stretch/>
        </p:blipFill>
        <p:spPr bwMode="auto">
          <a:xfrm>
            <a:off x="7545288" y="4702456"/>
            <a:ext cx="2357588" cy="2155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</a:lstStyle>
          <a:p>
            <a:fld id="{F61D03AF-6AC1-4BC2-A79A-0289B5A72BD9}" type="datetimeFigureOut">
              <a:rPr lang="en-US" smtClean="0"/>
              <a:pPr/>
              <a:t>3/30/2013</a:t>
            </a:fld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</a:lstStyle>
          <a:p>
            <a:fld id="{C587D768-BA49-4B35-A017-5732C02BF61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Myriad Pro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36848" y="1700808"/>
            <a:ext cx="7740106" cy="1584176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20000"/>
              </a:lnSpc>
            </a:pPr>
            <a:r>
              <a:rPr lang="x-none" sz="3600" b="1"/>
              <a:t>Analysing the Impact of MAUP </a:t>
            </a:r>
            <a:endParaRPr lang="en-GB" sz="3600" b="1" dirty="0" smtClean="0"/>
          </a:p>
          <a:p>
            <a:pPr algn="ctr">
              <a:lnSpc>
                <a:spcPct val="120000"/>
              </a:lnSpc>
            </a:pPr>
            <a:r>
              <a:rPr lang="x-none" sz="3600" b="1" smtClean="0"/>
              <a:t>on </a:t>
            </a:r>
            <a:r>
              <a:rPr lang="x-none" sz="3600" b="1"/>
              <a:t>the March of Atopy in England </a:t>
            </a:r>
            <a:endParaRPr lang="en-GB" sz="3600" b="1" dirty="0" smtClean="0"/>
          </a:p>
          <a:p>
            <a:pPr algn="ctr">
              <a:lnSpc>
                <a:spcPct val="120000"/>
              </a:lnSpc>
            </a:pPr>
            <a:r>
              <a:rPr lang="x-none" sz="3600" b="1" smtClean="0"/>
              <a:t>using </a:t>
            </a:r>
            <a:r>
              <a:rPr lang="x-none" sz="3600" b="1"/>
              <a:t>Hospital Admission Data</a:t>
            </a:r>
            <a:endParaRPr lang="en-GB" sz="3600" b="1" dirty="0"/>
          </a:p>
          <a:p>
            <a:pPr>
              <a:lnSpc>
                <a:spcPct val="120000"/>
              </a:lnSpc>
            </a:pPr>
            <a:endParaRPr lang="en-GB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36576" y="3861048"/>
            <a:ext cx="7740650" cy="576262"/>
          </a:xfrm>
        </p:spPr>
        <p:txBody>
          <a:bodyPr>
            <a:normAutofit lnSpcReduction="10000"/>
          </a:bodyPr>
          <a:lstStyle/>
          <a:p>
            <a:pPr algn="ctr"/>
            <a:r>
              <a:rPr lang="en-GB" dirty="0" smtClean="0"/>
              <a:t>Nick Bearman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136576" y="4869160"/>
            <a:ext cx="7740650" cy="432048"/>
          </a:xfrm>
        </p:spPr>
        <p:txBody>
          <a:bodyPr/>
          <a:lstStyle/>
          <a:p>
            <a:pPr algn="ctr"/>
            <a:r>
              <a:rPr lang="en-GB" dirty="0"/>
              <a:t>Nicholas J. </a:t>
            </a:r>
            <a:r>
              <a:rPr lang="en-GB" dirty="0" smtClean="0"/>
              <a:t>Osborne &amp; </a:t>
            </a:r>
            <a:r>
              <a:rPr lang="en-GB" dirty="0"/>
              <a:t>Clive </a:t>
            </a:r>
            <a:r>
              <a:rPr lang="en-GB" dirty="0" smtClean="0"/>
              <a:t>Sabel</a:t>
            </a:r>
            <a:endParaRPr lang="en-GB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2882665" y="4302621"/>
            <a:ext cx="424847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/>
              <a:t>Associate Research Fellow in GIS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59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969224" y="3695824"/>
            <a:ext cx="2936776" cy="3168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Same data – different message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7216" y="3367460"/>
            <a:ext cx="204023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465265"/>
              </p:ext>
            </p:extLst>
          </p:nvPr>
        </p:nvGraphicFramePr>
        <p:xfrm>
          <a:off x="6033120" y="5764170"/>
          <a:ext cx="2520279" cy="905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093"/>
                <a:gridCol w="840093"/>
                <a:gridCol w="840093"/>
              </a:tblGrid>
              <a:tr h="45259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</a:t>
                      </a:r>
                      <a:endParaRPr lang="en-GB" dirty="0"/>
                    </a:p>
                  </a:txBody>
                  <a:tcPr/>
                </a:tc>
              </a:tr>
              <a:tr h="45259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172014"/>
              </p:ext>
            </p:extLst>
          </p:nvPr>
        </p:nvGraphicFramePr>
        <p:xfrm>
          <a:off x="1856656" y="5764170"/>
          <a:ext cx="1933848" cy="905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6924"/>
                <a:gridCol w="966924"/>
              </a:tblGrid>
              <a:tr h="45259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</a:t>
                      </a:r>
                      <a:endParaRPr lang="en-GB" dirty="0"/>
                    </a:p>
                  </a:txBody>
                  <a:tcPr/>
                </a:tc>
              </a:tr>
              <a:tr h="45259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Literature Review</a:t>
            </a:r>
          </a:p>
          <a:p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5186892" y="1772816"/>
            <a:ext cx="4719108" cy="3898900"/>
            <a:chOff x="1640632" y="1906364"/>
            <a:chExt cx="4719108" cy="3898900"/>
          </a:xfrm>
        </p:grpSpPr>
        <p:pic>
          <p:nvPicPr>
            <p:cNvPr id="12" name="Picture 3" descr="maup"/>
            <p:cNvPicPr>
              <a:picLocks noChangeAspect="1" noChangeArrowheads="1"/>
            </p:cNvPicPr>
            <p:nvPr/>
          </p:nvPicPr>
          <p:blipFill>
            <a:blip r:embed="rId4" cstate="print"/>
            <a:srcRect l="49789"/>
            <a:stretch>
              <a:fillRect/>
            </a:stretch>
          </p:blipFill>
          <p:spPr bwMode="auto">
            <a:xfrm>
              <a:off x="1640632" y="1906364"/>
              <a:ext cx="4719108" cy="3898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6532" y="3539108"/>
              <a:ext cx="114300" cy="10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5" descr="maup"/>
          <p:cNvPicPr>
            <a:picLocks noChangeAspect="1" noChangeArrowheads="1"/>
          </p:cNvPicPr>
          <p:nvPr/>
        </p:nvPicPr>
        <p:blipFill>
          <a:blip r:embed="rId4" cstate="print"/>
          <a:srcRect r="50211"/>
          <a:stretch>
            <a:fillRect/>
          </a:stretch>
        </p:blipFill>
        <p:spPr bwMode="auto">
          <a:xfrm>
            <a:off x="519939" y="1791866"/>
            <a:ext cx="4679554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523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Literature Review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266926" y="1916113"/>
            <a:ext cx="5494386" cy="3529012"/>
          </a:xfrm>
        </p:spPr>
        <p:txBody>
          <a:bodyPr>
            <a:noAutofit/>
          </a:bodyPr>
          <a:lstStyle/>
          <a:p>
            <a:pPr marL="0" indent="0" algn="ctr">
              <a:spcBef>
                <a:spcPts val="1200"/>
              </a:spcBef>
              <a:buNone/>
            </a:pPr>
            <a:r>
              <a:rPr lang="en-GB" sz="3200" dirty="0" smtClean="0"/>
              <a:t>When point data are aggregated into polygons, 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GB" sz="3200" dirty="0" smtClean="0"/>
              <a:t>any resulting summary data are influenced by the choice of area boundaries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495607"/>
              </p:ext>
            </p:extLst>
          </p:nvPr>
        </p:nvGraphicFramePr>
        <p:xfrm>
          <a:off x="6033120" y="5301208"/>
          <a:ext cx="2520279" cy="905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093"/>
                <a:gridCol w="840093"/>
                <a:gridCol w="840093"/>
              </a:tblGrid>
              <a:tr h="45259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</a:t>
                      </a:r>
                      <a:endParaRPr lang="en-GB" dirty="0"/>
                    </a:p>
                  </a:txBody>
                  <a:tcPr/>
                </a:tc>
              </a:tr>
              <a:tr h="45259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15730"/>
              </p:ext>
            </p:extLst>
          </p:nvPr>
        </p:nvGraphicFramePr>
        <p:xfrm>
          <a:off x="1856656" y="5301208"/>
          <a:ext cx="1933848" cy="905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6924"/>
                <a:gridCol w="966924"/>
              </a:tblGrid>
              <a:tr h="45259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</a:t>
                      </a:r>
                      <a:endParaRPr lang="en-GB" dirty="0"/>
                    </a:p>
                  </a:txBody>
                  <a:tcPr/>
                </a:tc>
              </a:tr>
              <a:tr h="45259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74978" y="5364949"/>
            <a:ext cx="4940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/>
              <a:t>≠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95948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24770" y="1340768"/>
            <a:ext cx="8620718" cy="5040560"/>
          </a:xfrm>
        </p:spPr>
        <p:txBody>
          <a:bodyPr>
            <a:normAutofit/>
          </a:bodyPr>
          <a:lstStyle/>
          <a:p>
            <a:r>
              <a:rPr lang="en-GB" dirty="0" smtClean="0"/>
              <a:t>March of Atopy is a contested concept </a:t>
            </a:r>
            <a:endParaRPr lang="en-GB" dirty="0"/>
          </a:p>
          <a:p>
            <a:r>
              <a:rPr lang="en-GB" dirty="0" smtClean="0"/>
              <a:t>Many studies do not discuss aggregation of data</a:t>
            </a:r>
          </a:p>
          <a:p>
            <a:r>
              <a:rPr lang="en-GB" dirty="0" smtClean="0"/>
              <a:t>Often epidemiological studies ignore MAUP </a:t>
            </a:r>
          </a:p>
          <a:p>
            <a:endParaRPr lang="en-GB" dirty="0"/>
          </a:p>
          <a:p>
            <a:r>
              <a:rPr lang="en-GB" dirty="0" smtClean="0"/>
              <a:t>Is MAUP partly responsible for </a:t>
            </a:r>
            <a:r>
              <a:rPr lang="en-GB" dirty="0"/>
              <a:t>the </a:t>
            </a:r>
            <a:r>
              <a:rPr lang="en-GB" dirty="0" smtClean="0"/>
              <a:t>contested nature of the March </a:t>
            </a:r>
            <a:r>
              <a:rPr lang="en-GB" dirty="0"/>
              <a:t>of </a:t>
            </a:r>
            <a:r>
              <a:rPr lang="en-GB" dirty="0" smtClean="0"/>
              <a:t>Atopy?</a:t>
            </a:r>
          </a:p>
          <a:p>
            <a:pPr lvl="1"/>
            <a:r>
              <a:rPr lang="en-GB" sz="2800" dirty="0" smtClean="0"/>
              <a:t>Compare the relationship between asthma, eczema and allergy data</a:t>
            </a:r>
          </a:p>
          <a:p>
            <a:pPr lvl="1"/>
            <a:r>
              <a:rPr lang="en-GB" sz="2800" dirty="0" smtClean="0"/>
              <a:t>At different spatial aggregation levels</a:t>
            </a:r>
            <a:endParaRPr lang="en-GB" sz="2800" dirty="0"/>
          </a:p>
        </p:txBody>
      </p:sp>
      <p:sp>
        <p:nvSpPr>
          <p:cNvPr id="5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Literature Review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063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Methods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Hospital Episode Statistics (HES) data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971550" y="1916112"/>
            <a:ext cx="8085138" cy="4033167"/>
          </a:xfrm>
        </p:spPr>
        <p:txBody>
          <a:bodyPr>
            <a:normAutofit/>
          </a:bodyPr>
          <a:lstStyle/>
          <a:p>
            <a:r>
              <a:rPr lang="en-GB" dirty="0" smtClean="0"/>
              <a:t>All admissions of patients to hospital </a:t>
            </a:r>
          </a:p>
          <a:p>
            <a:pPr lvl="1"/>
            <a:r>
              <a:rPr lang="en-GB" dirty="0" smtClean="0"/>
              <a:t>emergency (e.g. A&amp;E) and referral (e.g. from GP)</a:t>
            </a:r>
          </a:p>
          <a:p>
            <a:r>
              <a:rPr lang="en-GB" dirty="0" smtClean="0"/>
              <a:t>Positives </a:t>
            </a:r>
          </a:p>
          <a:p>
            <a:pPr lvl="1"/>
            <a:r>
              <a:rPr lang="en-GB" dirty="0" smtClean="0"/>
              <a:t>Good spatial coverage for England</a:t>
            </a:r>
          </a:p>
          <a:p>
            <a:pPr lvl="1"/>
            <a:r>
              <a:rPr lang="en-GB" dirty="0" smtClean="0"/>
              <a:t>Comprehensive</a:t>
            </a:r>
          </a:p>
          <a:p>
            <a:r>
              <a:rPr lang="en-GB" dirty="0"/>
              <a:t>Negatives</a:t>
            </a:r>
          </a:p>
          <a:p>
            <a:pPr lvl="1"/>
            <a:r>
              <a:rPr lang="en-GB" dirty="0" smtClean="0"/>
              <a:t>Only capture severe cases</a:t>
            </a:r>
          </a:p>
          <a:p>
            <a:pPr lvl="1"/>
            <a:r>
              <a:rPr lang="en-GB" dirty="0" smtClean="0"/>
              <a:t>Issues with small numbers / confidentiality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040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05"/>
          <a:stretch/>
        </p:blipFill>
        <p:spPr bwMode="auto">
          <a:xfrm>
            <a:off x="-2141" y="1300364"/>
            <a:ext cx="10221817" cy="5557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92560" y="902513"/>
            <a:ext cx="8085138" cy="503386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Lightfoot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Methods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655" y="1300364"/>
            <a:ext cx="8033345" cy="551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80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71550" y="1124744"/>
            <a:ext cx="8085138" cy="503386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Method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971550" y="1700808"/>
            <a:ext cx="8733978" cy="4968552"/>
          </a:xfrm>
        </p:spPr>
        <p:txBody>
          <a:bodyPr>
            <a:normAutofit/>
          </a:bodyPr>
          <a:lstStyle/>
          <a:p>
            <a:r>
              <a:rPr lang="en-GB" dirty="0" smtClean="0"/>
              <a:t>Using ICD-10 codes to define disease </a:t>
            </a:r>
            <a:r>
              <a:rPr lang="en-GB" sz="1600" dirty="0" smtClean="0"/>
              <a:t>(</a:t>
            </a:r>
            <a:r>
              <a:rPr lang="en-GB" sz="1600" dirty="0" err="1" smtClean="0"/>
              <a:t>Anandan</a:t>
            </a:r>
            <a:r>
              <a:rPr lang="en-GB" sz="1600" dirty="0" smtClean="0"/>
              <a:t> et al., 2009)</a:t>
            </a:r>
            <a:endParaRPr lang="en-GB" dirty="0" smtClean="0"/>
          </a:p>
          <a:p>
            <a:r>
              <a:rPr lang="en-GB" dirty="0"/>
              <a:t>Filtered by </a:t>
            </a:r>
            <a:r>
              <a:rPr lang="en-GB" dirty="0" err="1"/>
              <a:t>PatientID</a:t>
            </a:r>
            <a:r>
              <a:rPr lang="en-GB" dirty="0"/>
              <a:t>, so per person</a:t>
            </a:r>
          </a:p>
          <a:p>
            <a:r>
              <a:rPr lang="en-GB" dirty="0" smtClean="0"/>
              <a:t>Calculate age-sex directly standardised rates for</a:t>
            </a:r>
          </a:p>
          <a:p>
            <a:pPr lvl="1"/>
            <a:r>
              <a:rPr lang="en-GB" dirty="0" smtClean="0"/>
              <a:t>Eczema 0-14 years, Allergy 0-14 years</a:t>
            </a:r>
          </a:p>
          <a:p>
            <a:pPr lvl="1"/>
            <a:r>
              <a:rPr lang="en-GB" dirty="0" smtClean="0"/>
              <a:t>Asthma 15+ years</a:t>
            </a:r>
          </a:p>
          <a:p>
            <a:r>
              <a:rPr lang="en-GB" dirty="0" smtClean="0"/>
              <a:t>2008/9 to 2010/11 (3 years)</a:t>
            </a:r>
          </a:p>
          <a:p>
            <a:r>
              <a:rPr lang="en-GB" dirty="0" smtClean="0"/>
              <a:t>Data for England</a:t>
            </a:r>
          </a:p>
          <a:p>
            <a:r>
              <a:rPr lang="en-GB" dirty="0" smtClean="0"/>
              <a:t>PCT (152), LA (354)</a:t>
            </a:r>
          </a:p>
        </p:txBody>
      </p:sp>
      <p:sp>
        <p:nvSpPr>
          <p:cNvPr id="5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Methods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374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69224" y="3695824"/>
            <a:ext cx="2936776" cy="3168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22710" y="1341438"/>
            <a:ext cx="9382818" cy="575394"/>
          </a:xfrm>
        </p:spPr>
        <p:txBody>
          <a:bodyPr>
            <a:normAutofit fontScale="85000" lnSpcReduction="10000"/>
          </a:bodyPr>
          <a:lstStyle/>
          <a:p>
            <a:pPr algn="ctr">
              <a:lnSpc>
                <a:spcPct val="120000"/>
              </a:lnSpc>
            </a:pPr>
            <a:r>
              <a:rPr lang="en-GB" dirty="0" smtClean="0"/>
              <a:t>Asthma age-sex </a:t>
            </a:r>
            <a:r>
              <a:rPr lang="en-GB" dirty="0"/>
              <a:t>directly standardised rates </a:t>
            </a:r>
            <a:r>
              <a:rPr lang="en-GB" dirty="0" smtClean="0"/>
              <a:t>per 1000 by LA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16" y="2129656"/>
            <a:ext cx="6264696" cy="3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550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69224" y="3695824"/>
            <a:ext cx="2936776" cy="3168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00472" y="1772816"/>
            <a:ext cx="4248472" cy="4752528"/>
          </a:xfrm>
        </p:spPr>
        <p:txBody>
          <a:bodyPr>
            <a:normAutofit fontScale="92500" lnSpcReduction="10000"/>
          </a:bodyPr>
          <a:lstStyle/>
          <a:p>
            <a:r>
              <a:rPr lang="en-GB" sz="3200" dirty="0" smtClean="0"/>
              <a:t>Impact of presence of Eczema on likelihood of suffering Asthma</a:t>
            </a:r>
          </a:p>
          <a:p>
            <a:pPr lvl="1"/>
            <a:r>
              <a:rPr lang="en-GB" sz="2800" dirty="0" smtClean="0"/>
              <a:t>Allergy not significant</a:t>
            </a:r>
          </a:p>
          <a:p>
            <a:pPr lvl="1"/>
            <a:r>
              <a:rPr lang="en-GB" sz="2800" dirty="0" smtClean="0"/>
              <a:t>Also corrected for IMD, which made no difference</a:t>
            </a:r>
          </a:p>
          <a:p>
            <a:pPr lvl="1"/>
            <a:r>
              <a:rPr lang="en-GB" sz="2800" dirty="0" smtClean="0"/>
              <a:t>No significant difference between PCT &amp; LA</a:t>
            </a:r>
          </a:p>
          <a:p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92960" y="5229200"/>
          <a:ext cx="4896543" cy="841248"/>
        </p:xfrm>
        <a:graphic>
          <a:graphicData uri="http://schemas.openxmlformats.org/drawingml/2006/table">
            <a:tbl>
              <a:tblPr/>
              <a:tblGrid>
                <a:gridCol w="583432"/>
                <a:gridCol w="500372"/>
                <a:gridCol w="639699"/>
                <a:gridCol w="606876"/>
                <a:gridCol w="573385"/>
                <a:gridCol w="604197"/>
                <a:gridCol w="665092"/>
                <a:gridCol w="72349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SimHe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Arial"/>
                          <a:ea typeface="SimHei"/>
                          <a:cs typeface="Times New Roman"/>
                        </a:rPr>
                        <a:t>N</a:t>
                      </a:r>
                      <a:endParaRPr lang="en-GB" sz="1200">
                        <a:latin typeface="Arial"/>
                        <a:ea typeface="SimHe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Arial"/>
                          <a:ea typeface="SimHei"/>
                          <a:cs typeface="Times New Roman"/>
                        </a:rPr>
                        <a:t>Eczema</a:t>
                      </a:r>
                      <a:endParaRPr lang="en-GB" sz="1200">
                        <a:latin typeface="Arial"/>
                        <a:ea typeface="SimHe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Arial"/>
                          <a:ea typeface="SimHei"/>
                          <a:cs typeface="Times New Roman"/>
                        </a:rPr>
                        <a:t>Constant</a:t>
                      </a:r>
                      <a:endParaRPr lang="en-GB" sz="1200">
                        <a:latin typeface="Arial"/>
                        <a:ea typeface="SimHe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SimHe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SimHe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Arial"/>
                          <a:ea typeface="SimHei"/>
                          <a:cs typeface="Times New Roman"/>
                        </a:rPr>
                        <a:t>Coef.</a:t>
                      </a:r>
                      <a:endParaRPr lang="en-GB" sz="1200">
                        <a:latin typeface="Arial"/>
                        <a:ea typeface="SimHe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Arial"/>
                          <a:ea typeface="SimHei"/>
                          <a:cs typeface="Times New Roman"/>
                        </a:rPr>
                        <a:t>p</a:t>
                      </a:r>
                      <a:endParaRPr lang="en-GB" sz="1200">
                        <a:latin typeface="Arial"/>
                        <a:ea typeface="SimHe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Arial"/>
                          <a:ea typeface="SimHei"/>
                          <a:cs typeface="Times New Roman"/>
                        </a:rPr>
                        <a:t>95% Conf. Int.</a:t>
                      </a:r>
                      <a:endParaRPr lang="en-GB" sz="1200">
                        <a:latin typeface="Arial"/>
                        <a:ea typeface="SimHe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Arial"/>
                          <a:ea typeface="SimHei"/>
                          <a:cs typeface="Times New Roman"/>
                        </a:rPr>
                        <a:t>Coef.</a:t>
                      </a:r>
                      <a:endParaRPr lang="en-GB" sz="1200">
                        <a:latin typeface="Arial"/>
                        <a:ea typeface="SimHe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Arial"/>
                          <a:ea typeface="SimHei"/>
                          <a:cs typeface="Times New Roman"/>
                        </a:rPr>
                        <a:t>p</a:t>
                      </a:r>
                      <a:endParaRPr lang="en-GB" sz="1200">
                        <a:latin typeface="Arial"/>
                        <a:ea typeface="SimHe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Arial"/>
                          <a:ea typeface="SimHei"/>
                          <a:cs typeface="Times New Roman"/>
                        </a:rPr>
                        <a:t>PCT</a:t>
                      </a:r>
                      <a:endParaRPr lang="en-GB" sz="1200" dirty="0">
                        <a:latin typeface="Arial"/>
                        <a:ea typeface="SimHe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Arial"/>
                          <a:ea typeface="SimHei"/>
                          <a:cs typeface="Times New Roman"/>
                        </a:rPr>
                        <a:t>123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SimHei"/>
                          <a:cs typeface="Times New Roman"/>
                        </a:rPr>
                        <a:t>2.21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SimHei"/>
                          <a:cs typeface="Times New Roman"/>
                        </a:rPr>
                        <a:t>0.002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SimHei"/>
                          <a:cs typeface="Times New Roman"/>
                        </a:rPr>
                        <a:t>0.81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SimHei"/>
                          <a:cs typeface="Times New Roman"/>
                        </a:rPr>
                        <a:t>3.60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SimHei"/>
                          <a:cs typeface="Times New Roman"/>
                        </a:rPr>
                        <a:t>7.36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Arial"/>
                          <a:ea typeface="SimHei"/>
                          <a:cs typeface="Times New Roman"/>
                        </a:rPr>
                        <a:t>&lt;0.001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Arial"/>
                          <a:ea typeface="SimHei"/>
                          <a:cs typeface="Times New Roman"/>
                        </a:rPr>
                        <a:t>LA</a:t>
                      </a:r>
                      <a:endParaRPr lang="en-GB" sz="1200">
                        <a:latin typeface="Arial"/>
                        <a:ea typeface="SimHe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Arial"/>
                          <a:ea typeface="SimHei"/>
                          <a:cs typeface="Times New Roman"/>
                        </a:rPr>
                        <a:t>168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Arial"/>
                          <a:ea typeface="SimHei"/>
                          <a:cs typeface="Times New Roman"/>
                        </a:rPr>
                        <a:t>1.13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Arial"/>
                          <a:ea typeface="SimHei"/>
                          <a:cs typeface="Times New Roman"/>
                        </a:rPr>
                        <a:t>0.001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Arial"/>
                          <a:ea typeface="SimHei"/>
                          <a:cs typeface="Times New Roman"/>
                        </a:rPr>
                        <a:t>0.45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Arial"/>
                          <a:ea typeface="SimHei"/>
                          <a:cs typeface="Times New Roman"/>
                        </a:rPr>
                        <a:t>1.82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Arial"/>
                          <a:ea typeface="SimHei"/>
                          <a:cs typeface="Times New Roman"/>
                        </a:rPr>
                        <a:t>6.86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SimHei"/>
                          <a:cs typeface="Times New Roman"/>
                        </a:rPr>
                        <a:t>&lt;0.001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6976" y="1124744"/>
            <a:ext cx="4680520" cy="3788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00472" y="1052736"/>
            <a:ext cx="42590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800" dirty="0"/>
              <a:t>Linear Regression</a:t>
            </a:r>
          </a:p>
        </p:txBody>
      </p:sp>
    </p:spTree>
    <p:extLst>
      <p:ext uri="{BB962C8B-B14F-4D97-AF65-F5344CB8AC3E}">
        <p14:creationId xmlns:p14="http://schemas.microsoft.com/office/powerpoint/2010/main" val="33921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Limitations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971550" y="1916112"/>
            <a:ext cx="8085138" cy="4465215"/>
          </a:xfrm>
        </p:spPr>
        <p:txBody>
          <a:bodyPr>
            <a:normAutofit/>
          </a:bodyPr>
          <a:lstStyle/>
          <a:p>
            <a:r>
              <a:rPr lang="en-GB" dirty="0" smtClean="0"/>
              <a:t>Ideally need eczema and asthma data for same individuals</a:t>
            </a:r>
          </a:p>
          <a:p>
            <a:r>
              <a:rPr lang="en-GB" dirty="0" smtClean="0"/>
              <a:t>But these are difficult/expensive to access and don’t exist with sufficiently detailed medical reporting</a:t>
            </a:r>
          </a:p>
          <a:p>
            <a:r>
              <a:rPr lang="en-GB" dirty="0" smtClean="0"/>
              <a:t>Assuming individuals don’t move around too much / rates in one place don’t change over time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204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69224" y="3695824"/>
            <a:ext cx="2936776" cy="3168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971550" y="1196752"/>
            <a:ext cx="8085138" cy="4248373"/>
          </a:xfrm>
        </p:spPr>
        <p:txBody>
          <a:bodyPr/>
          <a:lstStyle/>
          <a:p>
            <a:r>
              <a:rPr lang="en-GB" dirty="0" smtClean="0"/>
              <a:t>Missing ~20% of cases at LA level because data &lt;6 cases per sex per year are supressed</a:t>
            </a:r>
          </a:p>
          <a:p>
            <a:r>
              <a:rPr lang="en-GB" dirty="0" smtClean="0"/>
              <a:t>Did subset comparison of PCT &amp; LA complete data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488" y="3113366"/>
            <a:ext cx="3960439" cy="348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968" y="3104802"/>
            <a:ext cx="4392488" cy="3492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669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969224" y="3695824"/>
            <a:ext cx="2936776" cy="3168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71550" y="1124744"/>
            <a:ext cx="8085138" cy="503386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32520" y="1700808"/>
            <a:ext cx="8085138" cy="3529012"/>
          </a:xfrm>
        </p:spPr>
        <p:txBody>
          <a:bodyPr>
            <a:normAutofit/>
          </a:bodyPr>
          <a:lstStyle/>
          <a:p>
            <a:r>
              <a:rPr lang="en-GB" dirty="0" smtClean="0"/>
              <a:t>Terms &amp; Literature Review</a:t>
            </a:r>
          </a:p>
          <a:p>
            <a:pPr lvl="1"/>
            <a:r>
              <a:rPr lang="en-GB" dirty="0"/>
              <a:t>March of Atopy</a:t>
            </a:r>
          </a:p>
          <a:p>
            <a:pPr lvl="1"/>
            <a:r>
              <a:rPr lang="en-GB" dirty="0" smtClean="0"/>
              <a:t>MAUP</a:t>
            </a:r>
          </a:p>
          <a:p>
            <a:pPr lvl="1"/>
            <a:r>
              <a:rPr lang="en-GB" dirty="0" smtClean="0"/>
              <a:t>Hospital Episode Statistics</a:t>
            </a:r>
          </a:p>
          <a:p>
            <a:r>
              <a:rPr lang="en-GB" dirty="0" smtClean="0"/>
              <a:t>Results</a:t>
            </a:r>
          </a:p>
          <a:p>
            <a:r>
              <a:rPr lang="en-GB" dirty="0" smtClean="0"/>
              <a:t>Conclusions &amp;</a:t>
            </a:r>
            <a:br>
              <a:rPr lang="en-GB" dirty="0" smtClean="0"/>
            </a:br>
            <a:r>
              <a:rPr lang="en-GB" dirty="0" smtClean="0"/>
              <a:t>Future Directions</a:t>
            </a:r>
            <a:endParaRPr lang="en-GB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 l="4224" t="18446" r="42477" b="22515"/>
          <a:stretch>
            <a:fillRect/>
          </a:stretch>
        </p:blipFill>
        <p:spPr bwMode="auto">
          <a:xfrm>
            <a:off x="5817096" y="980728"/>
            <a:ext cx="3512840" cy="243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Asthma rat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3"/>
          <a:stretch>
            <a:fillRect/>
          </a:stretch>
        </p:blipFill>
        <p:spPr bwMode="auto">
          <a:xfrm>
            <a:off x="5506417" y="3717032"/>
            <a:ext cx="4134197" cy="274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54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69224" y="3695824"/>
            <a:ext cx="2936776" cy="3168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pic>
        <p:nvPicPr>
          <p:cNvPr id="3074" name="Picture 2" descr="Asthma r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3"/>
          <a:stretch>
            <a:fillRect/>
          </a:stretch>
        </p:blipFill>
        <p:spPr bwMode="auto">
          <a:xfrm>
            <a:off x="40817" y="188640"/>
            <a:ext cx="9808727" cy="6522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17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Clustering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971550" y="1916112"/>
            <a:ext cx="8085138" cy="3745135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Can look for unusual clusters</a:t>
            </a:r>
          </a:p>
          <a:p>
            <a:r>
              <a:rPr lang="en-GB" dirty="0" smtClean="0"/>
              <a:t>Where values are higher (or lower) than expected</a:t>
            </a:r>
          </a:p>
          <a:p>
            <a:endParaRPr lang="en-GB" sz="1200" dirty="0" smtClean="0"/>
          </a:p>
          <a:p>
            <a:r>
              <a:rPr lang="en-GB" dirty="0" smtClean="0"/>
              <a:t>Use univariate LISA: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To identify statistically significant clusters</a:t>
            </a:r>
            <a:endParaRPr lang="en-GB" dirty="0"/>
          </a:p>
        </p:txBody>
      </p:sp>
      <p:pic>
        <p:nvPicPr>
          <p:cNvPr id="98306" name="Picture 2" descr="http://cdn3.hark.com/images/000/002/631/2631/origina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5288" y="3426733"/>
            <a:ext cx="2360712" cy="3431267"/>
          </a:xfrm>
          <a:prstGeom prst="rect">
            <a:avLst/>
          </a:prstGeom>
          <a:noFill/>
        </p:spPr>
      </p:pic>
      <p:sp>
        <p:nvSpPr>
          <p:cNvPr id="7" name="Oval Callout 6"/>
          <p:cNvSpPr/>
          <p:nvPr/>
        </p:nvSpPr>
        <p:spPr>
          <a:xfrm>
            <a:off x="1712640" y="3933056"/>
            <a:ext cx="5616624" cy="1008112"/>
          </a:xfrm>
          <a:prstGeom prst="wedgeEllipseCallout">
            <a:avLst>
              <a:gd name="adj1" fmla="val 72777"/>
              <a:gd name="adj2" fmla="val 5651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GB" sz="2400" dirty="0" smtClean="0">
                <a:solidFill>
                  <a:schemeClr val="tx1"/>
                </a:solidFill>
              </a:rPr>
              <a:t>Local Indicators of Spatial Autocorrelation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5961112" y="6237312"/>
            <a:ext cx="173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(</a:t>
            </a:r>
            <a:r>
              <a:rPr lang="en-GB" dirty="0" err="1"/>
              <a:t>Anselin</a:t>
            </a:r>
            <a:r>
              <a:rPr lang="en-GB" dirty="0"/>
              <a:t>, 1995)</a:t>
            </a:r>
          </a:p>
        </p:txBody>
      </p:sp>
    </p:spTree>
    <p:extLst>
      <p:ext uri="{BB962C8B-B14F-4D97-AF65-F5344CB8AC3E}">
        <p14:creationId xmlns:p14="http://schemas.microsoft.com/office/powerpoint/2010/main" val="117090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 uiExpand="1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969224" y="3695824"/>
            <a:ext cx="2936776" cy="3168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d:\Local Data\nebearman\Google Drive\Research\Nick Osborne - Lightfoot\Revised Data (Oct-12)\Spatial Data\Maps for GISRUK Article\Asthma LIS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464" y="3745"/>
            <a:ext cx="9577064" cy="6686765"/>
          </a:xfrm>
          <a:prstGeom prst="rect">
            <a:avLst/>
          </a:prstGeom>
          <a:noFill/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992560" y="189310"/>
            <a:ext cx="8085138" cy="5033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LISA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4536" y="6309320"/>
            <a:ext cx="6874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Also highlights some of the loss of detail moving from </a:t>
            </a:r>
            <a:r>
              <a:rPr lang="en-GB" dirty="0" smtClean="0"/>
              <a:t>LA to PCT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144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Next Stages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PCT -&gt; LA -&gt; GP?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971550" y="1916112"/>
            <a:ext cx="8085138" cy="4177183"/>
          </a:xfrm>
        </p:spPr>
        <p:txBody>
          <a:bodyPr/>
          <a:lstStyle/>
          <a:p>
            <a:r>
              <a:rPr lang="en-GB" dirty="0" smtClean="0"/>
              <a:t>Next stage would be to look at data by GP (n~8000)</a:t>
            </a:r>
          </a:p>
          <a:p>
            <a:r>
              <a:rPr lang="en-GB" dirty="0" smtClean="0"/>
              <a:t>But HES data where n &lt; 6 is supressed</a:t>
            </a:r>
          </a:p>
          <a:p>
            <a:r>
              <a:rPr lang="en-GB" dirty="0" err="1" smtClean="0"/>
              <a:t>Unsupressed</a:t>
            </a:r>
            <a:r>
              <a:rPr lang="en-GB" dirty="0" smtClean="0"/>
              <a:t> data costs too much to access</a:t>
            </a:r>
          </a:p>
          <a:p>
            <a:pPr lvl="1"/>
            <a:r>
              <a:rPr lang="en-GB" dirty="0" smtClean="0"/>
              <a:t>(~£1500)</a:t>
            </a:r>
          </a:p>
          <a:p>
            <a:r>
              <a:rPr lang="en-GB" dirty="0" smtClean="0"/>
              <a:t>(Hopefully) be able to get data by Postcode District (n~2000) from Met Office</a:t>
            </a:r>
          </a:p>
        </p:txBody>
      </p:sp>
    </p:spTree>
    <p:extLst>
      <p:ext uri="{BB962C8B-B14F-4D97-AF65-F5344CB8AC3E}">
        <p14:creationId xmlns:p14="http://schemas.microsoft.com/office/powerpoint/2010/main" val="91875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For this instance of the March of Atopy, using these data, MAUP is not an issue</a:t>
            </a:r>
          </a:p>
          <a:p>
            <a:r>
              <a:rPr lang="en-GB" dirty="0" smtClean="0"/>
              <a:t>Need more data to further explore the issue</a:t>
            </a:r>
          </a:p>
          <a:p>
            <a:pPr lvl="1"/>
            <a:r>
              <a:rPr lang="en-GB" dirty="0" smtClean="0"/>
              <a:t>Ideally GP, but Postcode District will provide more information</a:t>
            </a:r>
          </a:p>
          <a:p>
            <a:endParaRPr lang="en-GB" dirty="0" smtClean="0"/>
          </a:p>
          <a:p>
            <a:r>
              <a:rPr lang="en-GB" dirty="0" smtClean="0"/>
              <a:t>Moving from LA to PCT can result in a loss of data</a:t>
            </a:r>
          </a:p>
        </p:txBody>
      </p:sp>
    </p:spTree>
    <p:extLst>
      <p:ext uri="{BB962C8B-B14F-4D97-AF65-F5344CB8AC3E}">
        <p14:creationId xmlns:p14="http://schemas.microsoft.com/office/powerpoint/2010/main" val="185808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1451942" y="4293096"/>
            <a:ext cx="7019925" cy="503238"/>
          </a:xfrm>
        </p:spPr>
        <p:txBody>
          <a:bodyPr>
            <a:normAutofit/>
          </a:bodyPr>
          <a:lstStyle/>
          <a:p>
            <a:pPr algn="ctr"/>
            <a:r>
              <a:rPr lang="en-GB" sz="2000" dirty="0" smtClean="0"/>
              <a:t>n.bearman@exeter.ac.uk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Autofit/>
          </a:bodyPr>
          <a:lstStyle/>
          <a:p>
            <a:pPr algn="ctr"/>
            <a:r>
              <a:rPr lang="en-GB" sz="2800" b="1" dirty="0" smtClean="0"/>
              <a:t>Questions?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24332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69224" y="3695824"/>
            <a:ext cx="2936776" cy="3168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Regression with Allergy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955481"/>
              </p:ext>
            </p:extLst>
          </p:nvPr>
        </p:nvGraphicFramePr>
        <p:xfrm>
          <a:off x="1301047" y="2013328"/>
          <a:ext cx="7252353" cy="11216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2879"/>
                <a:gridCol w="511257"/>
                <a:gridCol w="720080"/>
                <a:gridCol w="648072"/>
                <a:gridCol w="972107"/>
                <a:gridCol w="712879"/>
                <a:gridCol w="712879"/>
                <a:gridCol w="712879"/>
                <a:gridCol w="712879"/>
                <a:gridCol w="836442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N</a:t>
                      </a:r>
                      <a:endParaRPr lang="en-GB" sz="16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Eczema</a:t>
                      </a:r>
                      <a:endParaRPr lang="en-GB" sz="1600" dirty="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Allergy</a:t>
                      </a:r>
                      <a:endParaRPr lang="en-GB" sz="16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Constant</a:t>
                      </a:r>
                      <a:endParaRPr lang="en-GB" sz="16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Coef.</a:t>
                      </a:r>
                      <a:endParaRPr lang="en-GB" sz="16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</a:t>
                      </a:r>
                      <a:endParaRPr lang="en-GB" sz="1600" dirty="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95% Conf. Int.</a:t>
                      </a:r>
                      <a:endParaRPr lang="en-GB" sz="1600" dirty="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Coef.</a:t>
                      </a:r>
                      <a:endParaRPr lang="en-GB" sz="16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</a:t>
                      </a:r>
                      <a:endParaRPr lang="en-GB" sz="16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Coef.</a:t>
                      </a:r>
                      <a:endParaRPr lang="en-GB" sz="16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</a:t>
                      </a:r>
                      <a:endParaRPr lang="en-GB" sz="1600" dirty="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PCT</a:t>
                      </a:r>
                      <a:endParaRPr lang="en-GB" sz="16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123</a:t>
                      </a:r>
                      <a:endParaRPr lang="en-GB" sz="16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2.19</a:t>
                      </a:r>
                      <a:endParaRPr lang="en-GB" sz="16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0.003</a:t>
                      </a:r>
                      <a:endParaRPr lang="en-GB" sz="16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0.74</a:t>
                      </a:r>
                      <a:endParaRPr lang="en-GB" sz="16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3.64</a:t>
                      </a:r>
                      <a:endParaRPr lang="en-GB" sz="16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0.05</a:t>
                      </a:r>
                      <a:endParaRPr lang="en-GB" sz="16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0.923</a:t>
                      </a:r>
                      <a:endParaRPr lang="en-GB" sz="16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7.33</a:t>
                      </a:r>
                      <a:endParaRPr lang="en-GB" sz="16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&lt;0.001</a:t>
                      </a:r>
                      <a:endParaRPr lang="en-GB" sz="16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LA</a:t>
                      </a:r>
                      <a:endParaRPr lang="en-GB" sz="16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168</a:t>
                      </a:r>
                      <a:endParaRPr lang="en-GB" sz="16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1.21</a:t>
                      </a:r>
                      <a:endParaRPr lang="en-GB" sz="16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0.001</a:t>
                      </a:r>
                      <a:endParaRPr lang="en-GB" sz="16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0.47</a:t>
                      </a:r>
                      <a:endParaRPr lang="en-GB" sz="16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1.94</a:t>
                      </a:r>
                      <a:endParaRPr lang="en-GB" sz="16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-0.20</a:t>
                      </a:r>
                      <a:endParaRPr lang="en-GB" sz="16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0.545</a:t>
                      </a:r>
                      <a:endParaRPr lang="en-GB" sz="16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7.02</a:t>
                      </a:r>
                      <a:endParaRPr lang="en-GB" sz="16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&lt;0.001</a:t>
                      </a:r>
                      <a:endParaRPr lang="en-GB" sz="1600" dirty="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262970"/>
              </p:ext>
            </p:extLst>
          </p:nvPr>
        </p:nvGraphicFramePr>
        <p:xfrm>
          <a:off x="1640632" y="3695824"/>
          <a:ext cx="6220915" cy="1428597"/>
        </p:xfrm>
        <a:graphic>
          <a:graphicData uri="http://schemas.openxmlformats.org/drawingml/2006/table">
            <a:tbl>
              <a:tblPr/>
              <a:tblGrid>
                <a:gridCol w="741233"/>
                <a:gridCol w="635708"/>
                <a:gridCol w="812719"/>
                <a:gridCol w="771018"/>
                <a:gridCol w="728469"/>
                <a:gridCol w="767615"/>
                <a:gridCol w="844980"/>
                <a:gridCol w="919173"/>
              </a:tblGrid>
              <a:tr h="2199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latin typeface="Arial"/>
                        <a:ea typeface="SimHe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SimHei"/>
                          <a:cs typeface="Times New Roman"/>
                        </a:rPr>
                        <a:t>N</a:t>
                      </a:r>
                      <a:endParaRPr lang="en-GB" sz="1600">
                        <a:latin typeface="Arial"/>
                        <a:ea typeface="SimHe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SimHei"/>
                          <a:cs typeface="Times New Roman"/>
                        </a:rPr>
                        <a:t>Eczema</a:t>
                      </a:r>
                      <a:endParaRPr lang="en-GB" sz="1600">
                        <a:latin typeface="Arial"/>
                        <a:ea typeface="SimHe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SimHei"/>
                          <a:cs typeface="Times New Roman"/>
                        </a:rPr>
                        <a:t>Constant</a:t>
                      </a:r>
                      <a:endParaRPr lang="en-GB" sz="1600">
                        <a:latin typeface="Arial"/>
                        <a:ea typeface="SimHe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827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>
                        <a:latin typeface="Arial"/>
                        <a:ea typeface="SimHe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>
                        <a:latin typeface="Arial"/>
                        <a:ea typeface="SimHe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latin typeface="Arial"/>
                          <a:ea typeface="SimHei"/>
                          <a:cs typeface="Times New Roman"/>
                        </a:rPr>
                        <a:t>Coef</a:t>
                      </a:r>
                      <a:r>
                        <a:rPr lang="en-GB" sz="1600" b="1" dirty="0">
                          <a:latin typeface="Arial"/>
                          <a:ea typeface="SimHei"/>
                          <a:cs typeface="Times New Roman"/>
                        </a:rPr>
                        <a:t>.</a:t>
                      </a:r>
                      <a:endParaRPr lang="en-GB" sz="1600" dirty="0">
                        <a:latin typeface="Arial"/>
                        <a:ea typeface="SimHe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SimHei"/>
                          <a:cs typeface="Times New Roman"/>
                        </a:rPr>
                        <a:t>p</a:t>
                      </a:r>
                      <a:endParaRPr lang="en-GB" sz="1600">
                        <a:latin typeface="Arial"/>
                        <a:ea typeface="SimHe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SimHei"/>
                          <a:cs typeface="Times New Roman"/>
                        </a:rPr>
                        <a:t>95% Conf. Int.</a:t>
                      </a:r>
                      <a:endParaRPr lang="en-GB" sz="1600">
                        <a:latin typeface="Arial"/>
                        <a:ea typeface="SimHe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SimHei"/>
                          <a:cs typeface="Times New Roman"/>
                        </a:rPr>
                        <a:t>Coef.</a:t>
                      </a:r>
                      <a:endParaRPr lang="en-GB" sz="1600">
                        <a:latin typeface="Arial"/>
                        <a:ea typeface="SimHe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SimHei"/>
                          <a:cs typeface="Times New Roman"/>
                        </a:rPr>
                        <a:t>p</a:t>
                      </a:r>
                      <a:endParaRPr lang="en-GB" sz="1600">
                        <a:latin typeface="Arial"/>
                        <a:ea typeface="SimHe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7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Arial"/>
                          <a:ea typeface="SimHei"/>
                          <a:cs typeface="Times New Roman"/>
                        </a:rPr>
                        <a:t>PCT</a:t>
                      </a:r>
                      <a:endParaRPr lang="en-GB" sz="1600" dirty="0">
                        <a:latin typeface="Arial"/>
                        <a:ea typeface="SimHe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Arial"/>
                          <a:ea typeface="SimHei"/>
                          <a:cs typeface="Times New Roman"/>
                        </a:rPr>
                        <a:t>123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/>
                          <a:ea typeface="SimHei"/>
                          <a:cs typeface="Times New Roman"/>
                        </a:rPr>
                        <a:t>2.21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/>
                          <a:ea typeface="SimHei"/>
                          <a:cs typeface="Times New Roman"/>
                        </a:rPr>
                        <a:t>0.002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/>
                          <a:ea typeface="SimHei"/>
                          <a:cs typeface="Times New Roman"/>
                        </a:rPr>
                        <a:t>0.81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/>
                          <a:ea typeface="SimHei"/>
                          <a:cs typeface="Times New Roman"/>
                        </a:rPr>
                        <a:t>3.60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/>
                          <a:ea typeface="SimHei"/>
                          <a:cs typeface="Times New Roman"/>
                        </a:rPr>
                        <a:t>7.36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Arial"/>
                          <a:ea typeface="SimHei"/>
                          <a:cs typeface="Times New Roman"/>
                        </a:rPr>
                        <a:t>&lt;0.001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7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"/>
                          <a:ea typeface="SimHei"/>
                          <a:cs typeface="Times New Roman"/>
                        </a:rPr>
                        <a:t>LA</a:t>
                      </a:r>
                      <a:endParaRPr lang="en-GB" sz="1600">
                        <a:latin typeface="Arial"/>
                        <a:ea typeface="SimHe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Arial"/>
                          <a:ea typeface="SimHei"/>
                          <a:cs typeface="Times New Roman"/>
                        </a:rPr>
                        <a:t>168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Arial"/>
                          <a:ea typeface="SimHei"/>
                          <a:cs typeface="Times New Roman"/>
                        </a:rPr>
                        <a:t>1.13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Arial"/>
                          <a:ea typeface="SimHei"/>
                          <a:cs typeface="Times New Roman"/>
                        </a:rPr>
                        <a:t>0.001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/>
                          <a:ea typeface="SimHei"/>
                          <a:cs typeface="Times New Roman"/>
                        </a:rPr>
                        <a:t>0.45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Arial"/>
                          <a:ea typeface="SimHei"/>
                          <a:cs typeface="Times New Roman"/>
                        </a:rPr>
                        <a:t>1.82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Arial"/>
                          <a:ea typeface="SimHei"/>
                          <a:cs typeface="Times New Roman"/>
                        </a:rPr>
                        <a:t>6.86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/>
                          <a:ea typeface="SimHei"/>
                          <a:cs typeface="Times New Roman"/>
                        </a:rPr>
                        <a:t>&lt;0.001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918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969224" y="3695824"/>
            <a:ext cx="2936776" cy="3168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Subset Analysis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488" y="2260908"/>
            <a:ext cx="3960439" cy="348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968" y="2252344"/>
            <a:ext cx="4392488" cy="34925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44688" y="5773531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Original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687489" y="576461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Subset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179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969224" y="3695824"/>
            <a:ext cx="2936776" cy="3168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Subset Analysis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350964"/>
              </p:ext>
            </p:extLst>
          </p:nvPr>
        </p:nvGraphicFramePr>
        <p:xfrm>
          <a:off x="2702937" y="2060848"/>
          <a:ext cx="4644142" cy="1962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9192"/>
                <a:gridCol w="1191260"/>
                <a:gridCol w="791845"/>
                <a:gridCol w="791845"/>
              </a:tblGrid>
              <a:tr h="45656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Age-sex specific rates per 1000 population per year</a:t>
                      </a:r>
                      <a:endParaRPr lang="en-GB" sz="1400" dirty="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PCT</a:t>
                      </a:r>
                      <a:endParaRPr lang="en-GB" sz="1400" dirty="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LA</a:t>
                      </a:r>
                      <a:endParaRPr lang="en-GB" sz="14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Asthma (aged 15+)</a:t>
                      </a:r>
                      <a:endParaRPr lang="en-GB" sz="14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Mean</a:t>
                      </a:r>
                      <a:endParaRPr lang="en-GB" sz="14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10.086</a:t>
                      </a:r>
                      <a:endParaRPr lang="en-GB" sz="14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10.602</a:t>
                      </a:r>
                      <a:endParaRPr lang="en-GB" sz="14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St Dev</a:t>
                      </a:r>
                      <a:endParaRPr lang="en-GB" sz="14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2.339</a:t>
                      </a:r>
                      <a:endParaRPr lang="en-GB" sz="14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2.410</a:t>
                      </a:r>
                      <a:endParaRPr lang="en-GB" sz="1400" dirty="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Eczema (aged 0-14)</a:t>
                      </a:r>
                      <a:endParaRPr lang="en-GB" sz="1400" dirty="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Mean</a:t>
                      </a:r>
                      <a:endParaRPr lang="en-GB" sz="14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0.226</a:t>
                      </a:r>
                      <a:endParaRPr lang="en-GB" sz="14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0.283</a:t>
                      </a:r>
                      <a:endParaRPr lang="en-GB" sz="14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St Dev</a:t>
                      </a:r>
                      <a:endParaRPr lang="en-GB" sz="14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0.402</a:t>
                      </a:r>
                      <a:endParaRPr lang="en-GB" sz="14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0.605</a:t>
                      </a:r>
                      <a:endParaRPr lang="en-GB" sz="14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Allergies (aged 0-14)</a:t>
                      </a:r>
                      <a:endParaRPr lang="en-GB" sz="14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Mean</a:t>
                      </a:r>
                      <a:endParaRPr lang="en-GB" sz="14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0.961</a:t>
                      </a:r>
                      <a:endParaRPr lang="en-GB" sz="14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0.913</a:t>
                      </a:r>
                      <a:endParaRPr lang="en-GB" sz="14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St Dev</a:t>
                      </a:r>
                      <a:endParaRPr lang="en-GB" sz="14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0.346</a:t>
                      </a:r>
                      <a:endParaRPr lang="en-GB" sz="14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0.340</a:t>
                      </a:r>
                      <a:endParaRPr lang="en-GB" sz="1400" dirty="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918104"/>
              </p:ext>
            </p:extLst>
          </p:nvPr>
        </p:nvGraphicFramePr>
        <p:xfrm>
          <a:off x="1784648" y="4163548"/>
          <a:ext cx="6480720" cy="9814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4535"/>
                <a:gridCol w="401955"/>
                <a:gridCol w="593090"/>
                <a:gridCol w="593725"/>
                <a:gridCol w="590550"/>
                <a:gridCol w="696545"/>
                <a:gridCol w="576064"/>
                <a:gridCol w="720080"/>
                <a:gridCol w="648072"/>
                <a:gridCol w="93610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N</a:t>
                      </a:r>
                      <a:endParaRPr lang="en-GB" sz="16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Eczema</a:t>
                      </a:r>
                      <a:endParaRPr lang="en-GB" sz="16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Allergy</a:t>
                      </a:r>
                      <a:endParaRPr lang="en-GB" sz="16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Constant</a:t>
                      </a:r>
                      <a:endParaRPr lang="en-GB" sz="16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Coef</a:t>
                      </a:r>
                      <a:r>
                        <a:rPr lang="en-GB" sz="1400" dirty="0">
                          <a:effectLst/>
                        </a:rPr>
                        <a:t>.</a:t>
                      </a:r>
                      <a:endParaRPr lang="en-GB" sz="1600" dirty="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</a:t>
                      </a:r>
                      <a:endParaRPr lang="en-GB" sz="16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95% Conf. Int.</a:t>
                      </a:r>
                      <a:endParaRPr lang="en-GB" sz="16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Coef.</a:t>
                      </a:r>
                      <a:endParaRPr lang="en-GB" sz="16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</a:t>
                      </a:r>
                      <a:endParaRPr lang="en-GB" sz="16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Coef.</a:t>
                      </a:r>
                      <a:endParaRPr lang="en-GB" sz="16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</a:t>
                      </a:r>
                      <a:endParaRPr lang="en-GB" sz="16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PCT</a:t>
                      </a:r>
                      <a:endParaRPr lang="en-GB" sz="16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84</a:t>
                      </a:r>
                      <a:endParaRPr lang="en-GB" sz="16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1.43</a:t>
                      </a:r>
                      <a:endParaRPr lang="en-GB" sz="16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0.028</a:t>
                      </a:r>
                      <a:endParaRPr lang="en-GB" sz="16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0.16</a:t>
                      </a:r>
                      <a:endParaRPr lang="en-GB" sz="16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2.71</a:t>
                      </a:r>
                      <a:endParaRPr lang="en-GB" sz="16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0.57</a:t>
                      </a:r>
                      <a:endParaRPr lang="en-GB" sz="16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0.441</a:t>
                      </a:r>
                      <a:endParaRPr lang="en-GB" sz="16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9.21</a:t>
                      </a:r>
                      <a:endParaRPr lang="en-GB" sz="16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&lt;0.001</a:t>
                      </a:r>
                      <a:endParaRPr lang="en-GB" sz="16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LA</a:t>
                      </a:r>
                      <a:endParaRPr lang="en-GB" sz="16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87</a:t>
                      </a:r>
                      <a:endParaRPr lang="en-GB" sz="16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0.93</a:t>
                      </a:r>
                      <a:endParaRPr lang="en-GB" sz="16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0.035</a:t>
                      </a:r>
                      <a:endParaRPr lang="en-GB" sz="16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0.07</a:t>
                      </a:r>
                      <a:endParaRPr lang="en-GB" sz="16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1.79</a:t>
                      </a:r>
                      <a:endParaRPr lang="en-GB" sz="16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0.78</a:t>
                      </a:r>
                      <a:endParaRPr lang="en-GB" sz="16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0.318</a:t>
                      </a:r>
                      <a:endParaRPr lang="en-GB" sz="16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9.63</a:t>
                      </a:r>
                      <a:endParaRPr lang="en-GB" sz="16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&lt;0.001</a:t>
                      </a:r>
                      <a:endParaRPr lang="en-GB" sz="1600" dirty="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653795"/>
              </p:ext>
            </p:extLst>
          </p:nvPr>
        </p:nvGraphicFramePr>
        <p:xfrm>
          <a:off x="2081829" y="5373216"/>
          <a:ext cx="5886359" cy="9814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0509"/>
                <a:gridCol w="504773"/>
                <a:gridCol w="745978"/>
                <a:gridCol w="746777"/>
                <a:gridCol w="741985"/>
                <a:gridCol w="743582"/>
                <a:gridCol w="745978"/>
                <a:gridCol w="746777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N</a:t>
                      </a:r>
                      <a:endParaRPr lang="en-GB" sz="16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Eczema</a:t>
                      </a:r>
                      <a:endParaRPr lang="en-GB" sz="16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Constant</a:t>
                      </a:r>
                      <a:endParaRPr lang="en-GB" sz="16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Coef.</a:t>
                      </a:r>
                      <a:endParaRPr lang="en-GB" sz="16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</a:t>
                      </a:r>
                      <a:endParaRPr lang="en-GB" sz="16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95% Conf. Int.</a:t>
                      </a:r>
                      <a:endParaRPr lang="en-GB" sz="16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Coef.</a:t>
                      </a:r>
                      <a:endParaRPr lang="en-GB" sz="16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</a:t>
                      </a:r>
                      <a:endParaRPr lang="en-GB" sz="16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PCT</a:t>
                      </a:r>
                      <a:endParaRPr lang="en-GB" sz="16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84</a:t>
                      </a:r>
                      <a:endParaRPr lang="en-GB" sz="16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1.55</a:t>
                      </a:r>
                      <a:endParaRPr lang="en-GB" sz="16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0.014</a:t>
                      </a:r>
                      <a:endParaRPr lang="en-GB" sz="16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0.32</a:t>
                      </a:r>
                      <a:endParaRPr lang="en-GB" sz="1600" dirty="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2.79</a:t>
                      </a:r>
                      <a:endParaRPr lang="en-GB" sz="16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9.73</a:t>
                      </a:r>
                      <a:endParaRPr lang="en-GB" sz="16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&lt;0.001</a:t>
                      </a:r>
                      <a:endParaRPr lang="en-GB" sz="1600" dirty="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LA</a:t>
                      </a:r>
                      <a:endParaRPr lang="en-GB" sz="16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87</a:t>
                      </a:r>
                      <a:endParaRPr lang="en-GB" sz="16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1.06</a:t>
                      </a:r>
                      <a:endParaRPr lang="en-GB" sz="16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0.013</a:t>
                      </a:r>
                      <a:endParaRPr lang="en-GB" sz="16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0.23</a:t>
                      </a:r>
                      <a:endParaRPr lang="en-GB" sz="1600" dirty="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1.89</a:t>
                      </a:r>
                      <a:endParaRPr lang="en-GB" sz="1600" dirty="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10.30</a:t>
                      </a:r>
                      <a:endParaRPr lang="en-GB" sz="160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&lt;0.001</a:t>
                      </a:r>
                      <a:endParaRPr lang="en-GB" sz="1600" dirty="0">
                        <a:effectLst/>
                        <a:latin typeface="Arial"/>
                        <a:ea typeface="SimHe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912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969224" y="3695824"/>
            <a:ext cx="2936776" cy="3168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MAUP – Scale and Aggregation/Zoning Effects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8252" r="56604" b="11669"/>
          <a:stretch/>
        </p:blipFill>
        <p:spPr bwMode="auto">
          <a:xfrm>
            <a:off x="1794814" y="1844824"/>
            <a:ext cx="6110514" cy="459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94814" y="6437718"/>
            <a:ext cx="64705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From: http</a:t>
            </a:r>
            <a:r>
              <a:rPr lang="en-GB" sz="1400" dirty="0"/>
              <a:t>://www.geog.ubc.ca/courses/geog570/talks_2001/scale_maup.html</a:t>
            </a:r>
          </a:p>
        </p:txBody>
      </p:sp>
    </p:spTree>
    <p:extLst>
      <p:ext uri="{BB962C8B-B14F-4D97-AF65-F5344CB8AC3E}">
        <p14:creationId xmlns:p14="http://schemas.microsoft.com/office/powerpoint/2010/main" val="65466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The March of Atopy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 l="4224" t="18446" r="42477" b="22515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257256" y="3933056"/>
            <a:ext cx="252028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“The </a:t>
            </a:r>
            <a:r>
              <a:rPr lang="en-GB" i="1" dirty="0" smtClean="0">
                <a:solidFill>
                  <a:schemeClr val="bg1"/>
                </a:solidFill>
              </a:rPr>
              <a:t>atopic march </a:t>
            </a:r>
            <a:r>
              <a:rPr lang="en-GB" dirty="0" smtClean="0">
                <a:solidFill>
                  <a:schemeClr val="bg1"/>
                </a:solidFill>
              </a:rPr>
              <a:t>... describes the progression of atopic disorders, from </a:t>
            </a:r>
            <a:r>
              <a:rPr lang="en-GB" b="1" dirty="0" smtClean="0">
                <a:solidFill>
                  <a:schemeClr val="bg1"/>
                </a:solidFill>
              </a:rPr>
              <a:t>eczema</a:t>
            </a:r>
            <a:r>
              <a:rPr lang="en-GB" dirty="0" smtClean="0">
                <a:solidFill>
                  <a:schemeClr val="bg1"/>
                </a:solidFill>
              </a:rPr>
              <a:t> in young infants ... to </a:t>
            </a:r>
            <a:r>
              <a:rPr lang="en-GB" b="1" dirty="0" smtClean="0">
                <a:solidFill>
                  <a:schemeClr val="bg1"/>
                </a:solidFill>
              </a:rPr>
              <a:t>allergic</a:t>
            </a:r>
            <a:r>
              <a:rPr lang="en-GB" dirty="0" smtClean="0">
                <a:solidFill>
                  <a:schemeClr val="bg1"/>
                </a:solidFill>
              </a:rPr>
              <a:t> rhinitis and ... </a:t>
            </a:r>
            <a:r>
              <a:rPr lang="en-GB" b="1" dirty="0" smtClean="0">
                <a:solidFill>
                  <a:schemeClr val="bg1"/>
                </a:solidFill>
              </a:rPr>
              <a:t>asthma</a:t>
            </a:r>
            <a:r>
              <a:rPr lang="en-GB" dirty="0" smtClean="0">
                <a:solidFill>
                  <a:schemeClr val="bg1"/>
                </a:solidFill>
              </a:rPr>
              <a:t> in older ... children”</a:t>
            </a:r>
          </a:p>
          <a:p>
            <a:pPr algn="r">
              <a:buNone/>
            </a:pPr>
            <a:r>
              <a:rPr lang="en-GB" sz="1400" dirty="0" smtClean="0">
                <a:solidFill>
                  <a:schemeClr val="bg1"/>
                </a:solidFill>
              </a:rPr>
              <a:t>Ker and </a:t>
            </a:r>
            <a:r>
              <a:rPr lang="en-GB" sz="1400" dirty="0" err="1" smtClean="0">
                <a:solidFill>
                  <a:schemeClr val="bg1"/>
                </a:solidFill>
              </a:rPr>
              <a:t>Hartert</a:t>
            </a:r>
            <a:r>
              <a:rPr lang="en-GB" sz="1400" dirty="0" smtClean="0">
                <a:solidFill>
                  <a:schemeClr val="bg1"/>
                </a:solidFill>
              </a:rPr>
              <a:t> (2009) p.282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13989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 smtClean="0">
                <a:solidFill>
                  <a:schemeClr val="bg1"/>
                </a:solidFill>
              </a:rPr>
              <a:t>Donell</a:t>
            </a:r>
            <a:r>
              <a:rPr lang="en-GB" sz="1600" dirty="0" smtClean="0">
                <a:solidFill>
                  <a:schemeClr val="bg1"/>
                </a:solidFill>
              </a:rPr>
              <a:t> (2011)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80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969224" y="3695824"/>
            <a:ext cx="2936776" cy="3168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Literature Review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March of Atopy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072680" y="6320353"/>
            <a:ext cx="17972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/>
              <a:t>Barnetson</a:t>
            </a:r>
            <a:r>
              <a:rPr lang="en-GB" sz="1200" dirty="0" smtClean="0"/>
              <a:t> (2002) Fig. 1</a:t>
            </a:r>
            <a:endParaRPr lang="en-GB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5653" t="22046" r="28998" b="27555"/>
          <a:stretch>
            <a:fillRect/>
          </a:stretch>
        </p:blipFill>
        <p:spPr bwMode="auto">
          <a:xfrm>
            <a:off x="209253" y="2060848"/>
            <a:ext cx="6759971" cy="3847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088807" y="2245479"/>
            <a:ext cx="24482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The March of Atopy is a contested area</a:t>
            </a:r>
          </a:p>
          <a:p>
            <a:pPr algn="ctr"/>
            <a:endParaRPr lang="en-GB" sz="2000" dirty="0" smtClean="0"/>
          </a:p>
          <a:p>
            <a:pPr algn="ctr"/>
            <a:endParaRPr lang="en-GB" sz="2000" dirty="0"/>
          </a:p>
          <a:p>
            <a:pPr algn="ctr"/>
            <a:r>
              <a:rPr lang="en-GB" sz="2000" dirty="0" smtClean="0"/>
              <a:t>Studies show </a:t>
            </a:r>
            <a:r>
              <a:rPr lang="en-GB" sz="2000" dirty="0"/>
              <a:t>that </a:t>
            </a:r>
            <a:endParaRPr lang="en-GB" sz="2000" dirty="0" smtClean="0"/>
          </a:p>
          <a:p>
            <a:pPr algn="ctr"/>
            <a:r>
              <a:rPr lang="en-GB" sz="2000" dirty="0" smtClean="0"/>
              <a:t>childhood </a:t>
            </a:r>
            <a:r>
              <a:rPr lang="en-GB" sz="2000" dirty="0"/>
              <a:t>eczema </a:t>
            </a:r>
            <a:r>
              <a:rPr lang="en-GB" sz="2000" dirty="0" smtClean="0"/>
              <a:t>/ allergies </a:t>
            </a:r>
            <a:r>
              <a:rPr lang="en-GB" sz="2000" b="1" dirty="0" smtClean="0"/>
              <a:t>significantly </a:t>
            </a:r>
            <a:r>
              <a:rPr lang="en-GB" sz="2000" dirty="0"/>
              <a:t>increases the chance of </a:t>
            </a:r>
            <a:r>
              <a:rPr lang="en-GB" sz="2000" dirty="0" smtClean="0"/>
              <a:t>asthma in later life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0254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Literature Review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920552" y="3356992"/>
            <a:ext cx="8085138" cy="2809031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Why is this link important?</a:t>
            </a:r>
          </a:p>
          <a:p>
            <a:r>
              <a:rPr lang="en-GB" dirty="0" smtClean="0"/>
              <a:t>Managing adult asthma costs the NHS around £1bn per year </a:t>
            </a:r>
            <a:r>
              <a:rPr lang="en-GB" sz="1800" dirty="0" smtClean="0"/>
              <a:t>(Gupta et al., 2004)</a:t>
            </a:r>
          </a:p>
          <a:p>
            <a:r>
              <a:rPr lang="en-GB" dirty="0" smtClean="0"/>
              <a:t>If the March of Atopy is correct</a:t>
            </a:r>
          </a:p>
          <a:p>
            <a:r>
              <a:rPr lang="en-GB" dirty="0" smtClean="0"/>
              <a:t>Then reducing eczema will have a massive long term cost saving</a:t>
            </a:r>
          </a:p>
          <a:p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537" y="1343558"/>
            <a:ext cx="1354903" cy="15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608" y="1240471"/>
            <a:ext cx="1398635" cy="1714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>
            <a:stCxn id="1029" idx="3"/>
            <a:endCxn id="1026" idx="1"/>
          </p:cNvCxnSpPr>
          <p:nvPr/>
        </p:nvCxnSpPr>
        <p:spPr>
          <a:xfrm flipV="1">
            <a:off x="2823243" y="2094669"/>
            <a:ext cx="1121645" cy="311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026" idx="3"/>
            <a:endCxn id="1027" idx="1"/>
          </p:cNvCxnSpPr>
          <p:nvPr/>
        </p:nvCxnSpPr>
        <p:spPr>
          <a:xfrm>
            <a:off x="6055176" y="2094669"/>
            <a:ext cx="1503361" cy="45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888" y="1095716"/>
            <a:ext cx="2110288" cy="1997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22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Literature Review</a:t>
            </a: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Issues with using Health Data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971550" y="1916112"/>
            <a:ext cx="8085138" cy="4609232"/>
          </a:xfrm>
        </p:spPr>
        <p:txBody>
          <a:bodyPr>
            <a:normAutofit/>
          </a:bodyPr>
          <a:lstStyle/>
          <a:p>
            <a:r>
              <a:rPr lang="en-GB" dirty="0" smtClean="0"/>
              <a:t>Health data </a:t>
            </a:r>
            <a:r>
              <a:rPr lang="en-GB" dirty="0"/>
              <a:t>are </a:t>
            </a:r>
            <a:r>
              <a:rPr lang="en-GB" dirty="0" smtClean="0"/>
              <a:t>aggregated into </a:t>
            </a:r>
            <a:r>
              <a:rPr lang="en-GB" dirty="0"/>
              <a:t>larger units, so individuals can’t be identified</a:t>
            </a:r>
          </a:p>
          <a:p>
            <a:pPr lvl="1"/>
            <a:r>
              <a:rPr lang="en-GB" dirty="0"/>
              <a:t>GP </a:t>
            </a:r>
            <a:r>
              <a:rPr lang="en-GB" dirty="0" smtClean="0"/>
              <a:t>Practice, PCT </a:t>
            </a:r>
            <a:r>
              <a:rPr lang="en-GB" dirty="0"/>
              <a:t>(Primary Care Trust)</a:t>
            </a:r>
          </a:p>
          <a:p>
            <a:pPr lvl="1"/>
            <a:r>
              <a:rPr lang="en-GB" dirty="0"/>
              <a:t>SHA (Strategic Health Authority) </a:t>
            </a:r>
          </a:p>
          <a:p>
            <a:pPr lvl="1"/>
            <a:r>
              <a:rPr lang="en-GB" dirty="0"/>
              <a:t>County, Post Codes, Census Output Areas, </a:t>
            </a:r>
            <a:r>
              <a:rPr lang="en-GB" dirty="0" smtClean="0"/>
              <a:t>Wards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r>
              <a:rPr lang="en-GB" dirty="0" smtClean="0"/>
              <a:t>As users of GIS we know this matters…</a:t>
            </a:r>
            <a:endParaRPr lang="en-GB" dirty="0"/>
          </a:p>
          <a:p>
            <a:endParaRPr lang="en-GB" dirty="0"/>
          </a:p>
        </p:txBody>
      </p:sp>
      <p:pic>
        <p:nvPicPr>
          <p:cNvPr id="2052" name="Picture 4" descr="http://topnews.in/health/files/NHS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304" y="2780928"/>
            <a:ext cx="1483717" cy="60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ensus.ac.u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856" y="4437111"/>
            <a:ext cx="2828925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19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Literature Review</a:t>
            </a: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MAUP – Modifiable Areal Unit Problem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427" y="1920007"/>
            <a:ext cx="4676775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940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An example....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5" descr="maup"/>
          <p:cNvPicPr>
            <a:picLocks noChangeAspect="1" noChangeArrowheads="1"/>
          </p:cNvPicPr>
          <p:nvPr/>
        </p:nvPicPr>
        <p:blipFill>
          <a:blip r:embed="rId3" cstate="print"/>
          <a:srcRect r="50211"/>
          <a:stretch>
            <a:fillRect/>
          </a:stretch>
        </p:blipFill>
        <p:spPr bwMode="auto">
          <a:xfrm>
            <a:off x="1660525" y="1916832"/>
            <a:ext cx="4679554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351232"/>
              </p:ext>
            </p:extLst>
          </p:nvPr>
        </p:nvGraphicFramePr>
        <p:xfrm>
          <a:off x="7051600" y="2204864"/>
          <a:ext cx="1933848" cy="905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6924"/>
                <a:gridCol w="966924"/>
              </a:tblGrid>
              <a:tr h="45259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</a:t>
                      </a:r>
                      <a:endParaRPr lang="en-GB" dirty="0"/>
                    </a:p>
                  </a:txBody>
                  <a:tcPr/>
                </a:tc>
              </a:tr>
              <a:tr h="45259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Literature Review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426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A second example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500289"/>
              </p:ext>
            </p:extLst>
          </p:nvPr>
        </p:nvGraphicFramePr>
        <p:xfrm>
          <a:off x="6791788" y="2780928"/>
          <a:ext cx="2520279" cy="905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093"/>
                <a:gridCol w="840093"/>
                <a:gridCol w="840093"/>
              </a:tblGrid>
              <a:tr h="45259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</a:t>
                      </a:r>
                      <a:endParaRPr lang="en-GB" dirty="0"/>
                    </a:p>
                  </a:txBody>
                  <a:tcPr/>
                </a:tc>
              </a:tr>
              <a:tr h="45259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Literature Review</a:t>
            </a:r>
          </a:p>
          <a:p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1640632" y="1906364"/>
            <a:ext cx="4719108" cy="3898900"/>
            <a:chOff x="1640632" y="1906364"/>
            <a:chExt cx="4719108" cy="3898900"/>
          </a:xfrm>
        </p:grpSpPr>
        <p:pic>
          <p:nvPicPr>
            <p:cNvPr id="5" name="Picture 3" descr="maup"/>
            <p:cNvPicPr>
              <a:picLocks noChangeAspect="1" noChangeArrowheads="1"/>
            </p:cNvPicPr>
            <p:nvPr/>
          </p:nvPicPr>
          <p:blipFill>
            <a:blip r:embed="rId3" cstate="print"/>
            <a:srcRect l="49789"/>
            <a:stretch>
              <a:fillRect/>
            </a:stretch>
          </p:blipFill>
          <p:spPr bwMode="auto">
            <a:xfrm>
              <a:off x="1640632" y="1906364"/>
              <a:ext cx="4719108" cy="3898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6532" y="3539108"/>
              <a:ext cx="114300" cy="10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2041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455</TotalTime>
  <Words>1063</Words>
  <Application>Microsoft Office PowerPoint</Application>
  <PresentationFormat>A4 Paper (210x297 mm)</PresentationFormat>
  <Paragraphs>362</Paragraphs>
  <Slides>29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Powerpoint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Plymouth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Bearman</dc:creator>
  <cp:lastModifiedBy>Nick Bearman</cp:lastModifiedBy>
  <cp:revision>42</cp:revision>
  <cp:lastPrinted>2013-03-26T11:09:06Z</cp:lastPrinted>
  <dcterms:created xsi:type="dcterms:W3CDTF">2013-03-15T09:08:11Z</dcterms:created>
  <dcterms:modified xsi:type="dcterms:W3CDTF">2013-03-30T14:05:57Z</dcterms:modified>
</cp:coreProperties>
</file>